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0" r:id="rId4"/>
    <p:sldId id="258" r:id="rId5"/>
    <p:sldId id="259" r:id="rId6"/>
    <p:sldId id="261" r:id="rId7"/>
    <p:sldId id="260" r:id="rId8"/>
    <p:sldId id="262" r:id="rId9"/>
    <p:sldId id="264" r:id="rId10"/>
    <p:sldId id="268" r:id="rId11"/>
    <p:sldId id="269" r:id="rId12"/>
  </p:sldIdLst>
  <p:sldSz cx="18288000" cy="10287000"/>
  <p:notesSz cx="6858000" cy="9144000"/>
  <p:embeddedFontLst>
    <p:embeddedFont>
      <p:font typeface="Arial Black" panose="020B0604020202020204" pitchFamily="34" charset="0"/>
      <p:bold r:id="rId14"/>
    </p:embeddedFont>
    <p:embeddedFont>
      <p:font typeface="Bebas Neue" panose="020B0606020202050201" pitchFamily="34" charset="7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73920" autoAdjust="0"/>
  </p:normalViewPr>
  <p:slideViewPr>
    <p:cSldViewPr>
      <p:cViewPr varScale="1">
        <p:scale>
          <a:sx n="54" d="100"/>
          <a:sy n="54" d="100"/>
        </p:scale>
        <p:origin x="6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FAC9E-D1AE-4331-A1FB-71C5C303F648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FF6F9-85B4-4346-ACDC-AD7367685B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03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F6F9-85B4-4346-ACDC-AD7367685B3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273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F6F9-85B4-4346-ACDC-AD7367685B3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187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F6F9-85B4-4346-ACDC-AD7367685B3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56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F6F9-85B4-4346-ACDC-AD7367685B3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1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F6F9-85B4-4346-ACDC-AD7367685B3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54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F6F9-85B4-4346-ACDC-AD7367685B3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01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F6F9-85B4-4346-ACDC-AD7367685B3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4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F6F9-85B4-4346-ACDC-AD7367685B3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514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F6F9-85B4-4346-ACDC-AD7367685B3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546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F6F9-85B4-4346-ACDC-AD7367685B3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002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FF6F9-85B4-4346-ACDC-AD7367685B3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15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68158">
            <a:off x="-2215039" y="-2097048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46498"/>
            <a:ext cx="16230600" cy="567824"/>
            <a:chOff x="0" y="0"/>
            <a:chExt cx="4274726" cy="149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9550"/>
            </a:xfrm>
            <a:custGeom>
              <a:avLst/>
              <a:gdLst/>
              <a:ahLst/>
              <a:cxnLst/>
              <a:rect l="l" t="t" r="r" b="b"/>
              <a:pathLst>
                <a:path w="4274726" h="1495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5224"/>
                  </a:lnTo>
                  <a:cubicBezTo>
                    <a:pt x="4274726" y="131676"/>
                    <a:pt x="4272163" y="137863"/>
                    <a:pt x="4267601" y="142425"/>
                  </a:cubicBezTo>
                  <a:cubicBezTo>
                    <a:pt x="4263039" y="146987"/>
                    <a:pt x="4256851" y="149550"/>
                    <a:pt x="4250399" y="149550"/>
                  </a:cubicBezTo>
                  <a:lnTo>
                    <a:pt x="24327" y="149550"/>
                  </a:lnTo>
                  <a:cubicBezTo>
                    <a:pt x="10891" y="149550"/>
                    <a:pt x="0" y="138659"/>
                    <a:pt x="0" y="12522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1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8890181"/>
            <a:ext cx="3554702" cy="508416"/>
            <a:chOff x="0" y="0"/>
            <a:chExt cx="1097807" cy="1339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7807" cy="133904"/>
            </a:xfrm>
            <a:custGeom>
              <a:avLst/>
              <a:gdLst/>
              <a:ahLst/>
              <a:cxnLst/>
              <a:rect l="l" t="t" r="r" b="b"/>
              <a:pathLst>
                <a:path w="1097807" h="133904">
                  <a:moveTo>
                    <a:pt x="66952" y="0"/>
                  </a:moveTo>
                  <a:lnTo>
                    <a:pt x="1030855" y="0"/>
                  </a:lnTo>
                  <a:cubicBezTo>
                    <a:pt x="1067831" y="0"/>
                    <a:pt x="1097807" y="29975"/>
                    <a:pt x="1097807" y="66952"/>
                  </a:cubicBezTo>
                  <a:lnTo>
                    <a:pt x="1097807" y="66952"/>
                  </a:lnTo>
                  <a:cubicBezTo>
                    <a:pt x="1097807" y="103928"/>
                    <a:pt x="1067831" y="133904"/>
                    <a:pt x="1030855" y="133904"/>
                  </a:cubicBezTo>
                  <a:lnTo>
                    <a:pt x="66952" y="133904"/>
                  </a:lnTo>
                  <a:cubicBezTo>
                    <a:pt x="29975" y="133904"/>
                    <a:pt x="0" y="103928"/>
                    <a:pt x="0" y="66952"/>
                  </a:cubicBezTo>
                  <a:lnTo>
                    <a:pt x="0" y="66952"/>
                  </a:lnTo>
                  <a:cubicBezTo>
                    <a:pt x="0" y="29975"/>
                    <a:pt x="29975" y="0"/>
                    <a:pt x="669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RU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97807" cy="181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-267609" y="12215482"/>
            <a:ext cx="8581507" cy="6264500"/>
          </a:xfrm>
          <a:custGeom>
            <a:avLst/>
            <a:gdLst/>
            <a:ahLst/>
            <a:cxnLst/>
            <a:rect l="l" t="t" r="r" b="b"/>
            <a:pathLst>
              <a:path w="8581507" h="6264500">
                <a:moveTo>
                  <a:pt x="0" y="0"/>
                </a:moveTo>
                <a:lnTo>
                  <a:pt x="8581507" y="0"/>
                </a:lnTo>
                <a:lnTo>
                  <a:pt x="8581507" y="6264500"/>
                </a:lnTo>
                <a:lnTo>
                  <a:pt x="0" y="6264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487400" y="1940458"/>
            <a:ext cx="381000" cy="154588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1668158">
            <a:off x="10672503" y="3260995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780495" y="263696"/>
            <a:ext cx="17473462" cy="4535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971"/>
              </a:lnSpc>
            </a:pPr>
            <a:r>
              <a:rPr lang="en-US" sz="21270" spc="-702" dirty="0" err="1">
                <a:solidFill>
                  <a:srgbClr val="FFFFFF"/>
                </a:solidFill>
                <a:latin typeface="Arial" panose="020B0604020202020204" pitchFamily="34" charset="0"/>
                <a:ea typeface="Arial Unicode"/>
                <a:cs typeface="Arial" panose="020B0604020202020204" pitchFamily="34" charset="0"/>
                <a:sym typeface="Arial Unicode"/>
              </a:rPr>
              <a:t>WhiteBoxAI</a:t>
            </a:r>
            <a:endParaRPr lang="en-US" sz="21270" spc="-702" dirty="0">
              <a:solidFill>
                <a:srgbClr val="FFFFFF"/>
              </a:solidFill>
              <a:latin typeface="Arial" panose="020B0604020202020204" pitchFamily="34" charset="0"/>
              <a:ea typeface="Arial Unicode"/>
              <a:cs typeface="Arial" panose="020B0604020202020204" pitchFamily="34" charset="0"/>
              <a:sym typeface="Arial Unicod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162690" y="621318"/>
            <a:ext cx="209661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December, 2025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7800" y="8984089"/>
            <a:ext cx="355470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ru-RU" sz="2400" spc="-64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Команда</a:t>
            </a:r>
            <a:r>
              <a:rPr lang="en-US" sz="2400" spc="-64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: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58905" y="9009721"/>
            <a:ext cx="355470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 b="1" spc="-64" dirty="0">
                <a:solidFill>
                  <a:schemeClr val="bg1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4</a:t>
            </a:r>
            <a:r>
              <a:rPr lang="ru-RU" sz="2400" b="1" spc="-64" dirty="0">
                <a:solidFill>
                  <a:schemeClr val="bg1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Пикселя</a:t>
            </a:r>
            <a:endParaRPr lang="en-US" sz="2400" b="1" spc="-64" dirty="0">
              <a:solidFill>
                <a:schemeClr val="bg1"/>
              </a:solidFill>
              <a:latin typeface="Arial" panose="020B0604020202020204" pitchFamily="34" charset="0"/>
              <a:ea typeface="Aileron Bold"/>
              <a:cs typeface="Arial" panose="020B0604020202020204" pitchFamily="34" charset="0"/>
              <a:sym typeface="Aileron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80495" y="5123843"/>
            <a:ext cx="10825075" cy="2401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014"/>
              </a:lnSpc>
            </a:pPr>
            <a:r>
              <a:rPr lang="ru-RU" sz="5400" b="0" i="0" u="none" strike="noStrike" dirty="0">
                <a:solidFill>
                  <a:srgbClr val="E3E3E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Система персонализированных подборок</a:t>
            </a:r>
            <a:endParaRPr lang="en-US" sz="5400" spc="-228" dirty="0">
              <a:solidFill>
                <a:srgbClr val="FFFFFF"/>
              </a:solidFill>
              <a:latin typeface="Arial" panose="020B0604020202020204" pitchFamily="34" charset="0"/>
              <a:ea typeface="Aileron Light"/>
              <a:cs typeface="Arial" panose="020B0604020202020204" pitchFamily="34" charset="0"/>
              <a:sym typeface="Aileron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3C2F10-F670-5801-F8CE-1A9D8333A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3866" y="5965855"/>
            <a:ext cx="8628728" cy="66358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546498"/>
            <a:ext cx="16230600" cy="567824"/>
            <a:chOff x="0" y="0"/>
            <a:chExt cx="4274726" cy="149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9550"/>
            </a:xfrm>
            <a:custGeom>
              <a:avLst/>
              <a:gdLst/>
              <a:ahLst/>
              <a:cxnLst/>
              <a:rect l="l" t="t" r="r" b="b"/>
              <a:pathLst>
                <a:path w="4274726" h="1495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5224"/>
                  </a:lnTo>
                  <a:cubicBezTo>
                    <a:pt x="4274726" y="131676"/>
                    <a:pt x="4272163" y="137863"/>
                    <a:pt x="4267601" y="142425"/>
                  </a:cubicBezTo>
                  <a:cubicBezTo>
                    <a:pt x="4263039" y="146987"/>
                    <a:pt x="4256851" y="149550"/>
                    <a:pt x="4250399" y="149550"/>
                  </a:cubicBezTo>
                  <a:lnTo>
                    <a:pt x="24327" y="149550"/>
                  </a:lnTo>
                  <a:cubicBezTo>
                    <a:pt x="10891" y="149550"/>
                    <a:pt x="0" y="138659"/>
                    <a:pt x="0" y="12522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RU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1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305438" y="735297"/>
            <a:ext cx="308715" cy="149867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341089" y="3056532"/>
            <a:ext cx="3485922" cy="3312642"/>
            <a:chOff x="0" y="0"/>
            <a:chExt cx="1039400" cy="987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9400" cy="987733"/>
            </a:xfrm>
            <a:custGeom>
              <a:avLst/>
              <a:gdLst/>
              <a:ahLst/>
              <a:cxnLst/>
              <a:rect l="l" t="t" r="r" b="b"/>
              <a:pathLst>
                <a:path w="1039400" h="987733">
                  <a:moveTo>
                    <a:pt x="68661" y="0"/>
                  </a:moveTo>
                  <a:lnTo>
                    <a:pt x="970739" y="0"/>
                  </a:lnTo>
                  <a:cubicBezTo>
                    <a:pt x="988949" y="0"/>
                    <a:pt x="1006414" y="7234"/>
                    <a:pt x="1019290" y="20110"/>
                  </a:cubicBezTo>
                  <a:cubicBezTo>
                    <a:pt x="1032166" y="32987"/>
                    <a:pt x="1039400" y="50451"/>
                    <a:pt x="1039400" y="68661"/>
                  </a:cubicBezTo>
                  <a:lnTo>
                    <a:pt x="1039400" y="919072"/>
                  </a:lnTo>
                  <a:cubicBezTo>
                    <a:pt x="1039400" y="937282"/>
                    <a:pt x="1032166" y="954746"/>
                    <a:pt x="1019290" y="967623"/>
                  </a:cubicBezTo>
                  <a:cubicBezTo>
                    <a:pt x="1006414" y="980499"/>
                    <a:pt x="988949" y="987733"/>
                    <a:pt x="970739" y="987733"/>
                  </a:cubicBezTo>
                  <a:lnTo>
                    <a:pt x="68661" y="987733"/>
                  </a:lnTo>
                  <a:cubicBezTo>
                    <a:pt x="30740" y="987733"/>
                    <a:pt x="0" y="956992"/>
                    <a:pt x="0" y="919072"/>
                  </a:cubicBezTo>
                  <a:lnTo>
                    <a:pt x="0" y="68661"/>
                  </a:lnTo>
                  <a:cubicBezTo>
                    <a:pt x="0" y="50451"/>
                    <a:pt x="7234" y="32987"/>
                    <a:pt x="20110" y="20110"/>
                  </a:cubicBezTo>
                  <a:cubicBezTo>
                    <a:pt x="32987" y="7234"/>
                    <a:pt x="50451" y="0"/>
                    <a:pt x="686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85725"/>
              <a:ext cx="1039400" cy="902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52843" y="3079886"/>
            <a:ext cx="3485922" cy="3312642"/>
            <a:chOff x="0" y="0"/>
            <a:chExt cx="1039400" cy="9877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9400" cy="987733"/>
            </a:xfrm>
            <a:custGeom>
              <a:avLst/>
              <a:gdLst/>
              <a:ahLst/>
              <a:cxnLst/>
              <a:rect l="l" t="t" r="r" b="b"/>
              <a:pathLst>
                <a:path w="1039400" h="987733">
                  <a:moveTo>
                    <a:pt x="68661" y="0"/>
                  </a:moveTo>
                  <a:lnTo>
                    <a:pt x="970739" y="0"/>
                  </a:lnTo>
                  <a:cubicBezTo>
                    <a:pt x="988949" y="0"/>
                    <a:pt x="1006414" y="7234"/>
                    <a:pt x="1019290" y="20110"/>
                  </a:cubicBezTo>
                  <a:cubicBezTo>
                    <a:pt x="1032166" y="32987"/>
                    <a:pt x="1039400" y="50451"/>
                    <a:pt x="1039400" y="68661"/>
                  </a:cubicBezTo>
                  <a:lnTo>
                    <a:pt x="1039400" y="919072"/>
                  </a:lnTo>
                  <a:cubicBezTo>
                    <a:pt x="1039400" y="937282"/>
                    <a:pt x="1032166" y="954746"/>
                    <a:pt x="1019290" y="967623"/>
                  </a:cubicBezTo>
                  <a:cubicBezTo>
                    <a:pt x="1006414" y="980499"/>
                    <a:pt x="988949" y="987733"/>
                    <a:pt x="970739" y="987733"/>
                  </a:cubicBezTo>
                  <a:lnTo>
                    <a:pt x="68661" y="987733"/>
                  </a:lnTo>
                  <a:cubicBezTo>
                    <a:pt x="30740" y="987733"/>
                    <a:pt x="0" y="956992"/>
                    <a:pt x="0" y="919072"/>
                  </a:cubicBezTo>
                  <a:lnTo>
                    <a:pt x="0" y="68661"/>
                  </a:lnTo>
                  <a:cubicBezTo>
                    <a:pt x="0" y="50451"/>
                    <a:pt x="7234" y="32987"/>
                    <a:pt x="20110" y="20110"/>
                  </a:cubicBezTo>
                  <a:cubicBezTo>
                    <a:pt x="32987" y="7234"/>
                    <a:pt x="50451" y="0"/>
                    <a:pt x="686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85725"/>
              <a:ext cx="1039400" cy="902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1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769168" y="630821"/>
            <a:ext cx="3133678" cy="33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</a:pPr>
            <a:r>
              <a:rPr lang="ru-RU" sz="1998" b="1" spc="-71" dirty="0">
                <a:solidFill>
                  <a:srgbClr val="FFFFFF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4Пикселя</a:t>
            </a:r>
            <a:endParaRPr lang="en-US" sz="1998" b="1" spc="-71" dirty="0">
              <a:solidFill>
                <a:srgbClr val="FFFFFF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80" name="Freeform 10">
            <a:extLst>
              <a:ext uri="{FF2B5EF4-FFF2-40B4-BE49-F238E27FC236}">
                <a16:creationId xmlns:a16="http://schemas.microsoft.com/office/drawing/2014/main" id="{9BA9F102-B65F-4C13-B12C-D1DF26887638}"/>
              </a:ext>
            </a:extLst>
          </p:cNvPr>
          <p:cNvSpPr/>
          <p:nvPr/>
        </p:nvSpPr>
        <p:spPr>
          <a:xfrm>
            <a:off x="9625383" y="6759045"/>
            <a:ext cx="3485922" cy="3312642"/>
          </a:xfrm>
          <a:custGeom>
            <a:avLst/>
            <a:gdLst/>
            <a:ahLst/>
            <a:cxnLst/>
            <a:rect l="l" t="t" r="r" b="b"/>
            <a:pathLst>
              <a:path w="1039400" h="987733">
                <a:moveTo>
                  <a:pt x="68661" y="0"/>
                </a:moveTo>
                <a:lnTo>
                  <a:pt x="970739" y="0"/>
                </a:lnTo>
                <a:cubicBezTo>
                  <a:pt x="988949" y="0"/>
                  <a:pt x="1006414" y="7234"/>
                  <a:pt x="1019290" y="20110"/>
                </a:cubicBezTo>
                <a:cubicBezTo>
                  <a:pt x="1032166" y="32987"/>
                  <a:pt x="1039400" y="50451"/>
                  <a:pt x="1039400" y="68661"/>
                </a:cubicBezTo>
                <a:lnTo>
                  <a:pt x="1039400" y="919072"/>
                </a:lnTo>
                <a:cubicBezTo>
                  <a:pt x="1039400" y="937282"/>
                  <a:pt x="1032166" y="954746"/>
                  <a:pt x="1019290" y="967623"/>
                </a:cubicBezTo>
                <a:cubicBezTo>
                  <a:pt x="1006414" y="980499"/>
                  <a:pt x="988949" y="987733"/>
                  <a:pt x="970739" y="987733"/>
                </a:cubicBezTo>
                <a:lnTo>
                  <a:pt x="68661" y="987733"/>
                </a:lnTo>
                <a:cubicBezTo>
                  <a:pt x="30740" y="987733"/>
                  <a:pt x="0" y="956992"/>
                  <a:pt x="0" y="919072"/>
                </a:cubicBezTo>
                <a:lnTo>
                  <a:pt x="0" y="68661"/>
                </a:lnTo>
                <a:cubicBezTo>
                  <a:pt x="0" y="50451"/>
                  <a:pt x="7234" y="32987"/>
                  <a:pt x="20110" y="20110"/>
                </a:cubicBezTo>
                <a:cubicBezTo>
                  <a:pt x="32987" y="7234"/>
                  <a:pt x="50451" y="0"/>
                  <a:pt x="68661" y="0"/>
                </a:cubicBezTo>
                <a:close/>
              </a:path>
            </a:pathLst>
          </a:custGeom>
          <a:gradFill rotWithShape="1">
            <a:gsLst>
              <a:gs pos="0">
                <a:srgbClr val="D18426">
                  <a:alpha val="100000"/>
                </a:srgbClr>
              </a:gs>
              <a:gs pos="100000">
                <a:srgbClr val="8B520C">
                  <a:alpha val="100000"/>
                </a:srgbClr>
              </a:gs>
            </a:gsLst>
            <a:lin ang="0"/>
          </a:gradFill>
          <a:ln w="19050" cap="rnd">
            <a:gradFill>
              <a:gsLst>
                <a:gs pos="0">
                  <a:srgbClr val="EEF0FE">
                    <a:alpha val="100000"/>
                  </a:srgbClr>
                </a:gs>
                <a:gs pos="25000">
                  <a:srgbClr val="958B96">
                    <a:alpha val="100000"/>
                  </a:srgbClr>
                </a:gs>
                <a:gs pos="50000">
                  <a:srgbClr val="EEF1FF">
                    <a:alpha val="100000"/>
                  </a:srgbClr>
                </a:gs>
                <a:gs pos="75000">
                  <a:srgbClr val="968B96">
                    <a:alpha val="100000"/>
                  </a:srgbClr>
                </a:gs>
                <a:gs pos="100000">
                  <a:srgbClr val="EEF1FF">
                    <a:alpha val="100000"/>
                  </a:srgbClr>
                </a:gs>
              </a:gsLst>
              <a:lin ang="2700000"/>
            </a:gradFill>
            <a:prstDash val="solid"/>
            <a:round/>
          </a:ln>
        </p:spPr>
      </p:sp>
      <p:grpSp>
        <p:nvGrpSpPr>
          <p:cNvPr id="84" name="Group 9">
            <a:extLst>
              <a:ext uri="{FF2B5EF4-FFF2-40B4-BE49-F238E27FC236}">
                <a16:creationId xmlns:a16="http://schemas.microsoft.com/office/drawing/2014/main" id="{9C84EB9A-92CA-4CF6-9BBF-DD917BD48344}"/>
              </a:ext>
            </a:extLst>
          </p:cNvPr>
          <p:cNvGrpSpPr/>
          <p:nvPr/>
        </p:nvGrpSpPr>
        <p:grpSpPr>
          <a:xfrm>
            <a:off x="12139625" y="3119514"/>
            <a:ext cx="3485922" cy="3312642"/>
            <a:chOff x="0" y="0"/>
            <a:chExt cx="1039400" cy="987733"/>
          </a:xfrm>
        </p:grpSpPr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6B8FA75D-590D-41C2-A310-2389408D13DE}"/>
                </a:ext>
              </a:extLst>
            </p:cNvPr>
            <p:cNvSpPr/>
            <p:nvPr/>
          </p:nvSpPr>
          <p:spPr>
            <a:xfrm>
              <a:off x="0" y="0"/>
              <a:ext cx="1039400" cy="987733"/>
            </a:xfrm>
            <a:custGeom>
              <a:avLst/>
              <a:gdLst/>
              <a:ahLst/>
              <a:cxnLst/>
              <a:rect l="l" t="t" r="r" b="b"/>
              <a:pathLst>
                <a:path w="1039400" h="987733">
                  <a:moveTo>
                    <a:pt x="68661" y="0"/>
                  </a:moveTo>
                  <a:lnTo>
                    <a:pt x="970739" y="0"/>
                  </a:lnTo>
                  <a:cubicBezTo>
                    <a:pt x="988949" y="0"/>
                    <a:pt x="1006414" y="7234"/>
                    <a:pt x="1019290" y="20110"/>
                  </a:cubicBezTo>
                  <a:cubicBezTo>
                    <a:pt x="1032166" y="32987"/>
                    <a:pt x="1039400" y="50451"/>
                    <a:pt x="1039400" y="68661"/>
                  </a:cubicBezTo>
                  <a:lnTo>
                    <a:pt x="1039400" y="919072"/>
                  </a:lnTo>
                  <a:cubicBezTo>
                    <a:pt x="1039400" y="937282"/>
                    <a:pt x="1032166" y="954746"/>
                    <a:pt x="1019290" y="967623"/>
                  </a:cubicBezTo>
                  <a:cubicBezTo>
                    <a:pt x="1006414" y="980499"/>
                    <a:pt x="988949" y="987733"/>
                    <a:pt x="970739" y="987733"/>
                  </a:cubicBezTo>
                  <a:lnTo>
                    <a:pt x="68661" y="987733"/>
                  </a:lnTo>
                  <a:cubicBezTo>
                    <a:pt x="30740" y="987733"/>
                    <a:pt x="0" y="956992"/>
                    <a:pt x="0" y="919072"/>
                  </a:cubicBezTo>
                  <a:lnTo>
                    <a:pt x="0" y="68661"/>
                  </a:lnTo>
                  <a:cubicBezTo>
                    <a:pt x="0" y="50451"/>
                    <a:pt x="7234" y="32987"/>
                    <a:pt x="20110" y="20110"/>
                  </a:cubicBezTo>
                  <a:cubicBezTo>
                    <a:pt x="32987" y="7234"/>
                    <a:pt x="50451" y="0"/>
                    <a:pt x="6866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86" name="TextBox 11">
              <a:extLst>
                <a:ext uri="{FF2B5EF4-FFF2-40B4-BE49-F238E27FC236}">
                  <a16:creationId xmlns:a16="http://schemas.microsoft.com/office/drawing/2014/main" id="{1376F3FE-7169-492E-AC80-51737C4417DD}"/>
                </a:ext>
              </a:extLst>
            </p:cNvPr>
            <p:cNvSpPr txBox="1"/>
            <p:nvPr/>
          </p:nvSpPr>
          <p:spPr>
            <a:xfrm>
              <a:off x="0" y="85725"/>
              <a:ext cx="1039400" cy="902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8"/>
                </a:lnSpc>
              </a:pPr>
              <a:endParaRPr/>
            </a:p>
          </p:txBody>
        </p:sp>
      </p:grpSp>
      <p:grpSp>
        <p:nvGrpSpPr>
          <p:cNvPr id="87" name="Group 12">
            <a:extLst>
              <a:ext uri="{FF2B5EF4-FFF2-40B4-BE49-F238E27FC236}">
                <a16:creationId xmlns:a16="http://schemas.microsoft.com/office/drawing/2014/main" id="{227B92E4-BFC5-4BB7-9768-20A7DB75C33A}"/>
              </a:ext>
            </a:extLst>
          </p:cNvPr>
          <p:cNvGrpSpPr/>
          <p:nvPr/>
        </p:nvGrpSpPr>
        <p:grpSpPr>
          <a:xfrm>
            <a:off x="5084050" y="6773135"/>
            <a:ext cx="3485922" cy="3312642"/>
            <a:chOff x="0" y="0"/>
            <a:chExt cx="1039400" cy="987733"/>
          </a:xfrm>
        </p:grpSpPr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AA8C179D-6A93-4CA2-B593-8A29E9E14658}"/>
                </a:ext>
              </a:extLst>
            </p:cNvPr>
            <p:cNvSpPr/>
            <p:nvPr/>
          </p:nvSpPr>
          <p:spPr>
            <a:xfrm>
              <a:off x="0" y="0"/>
              <a:ext cx="1039400" cy="987733"/>
            </a:xfrm>
            <a:custGeom>
              <a:avLst/>
              <a:gdLst/>
              <a:ahLst/>
              <a:cxnLst/>
              <a:rect l="l" t="t" r="r" b="b"/>
              <a:pathLst>
                <a:path w="1039400" h="987733">
                  <a:moveTo>
                    <a:pt x="68661" y="0"/>
                  </a:moveTo>
                  <a:lnTo>
                    <a:pt x="970739" y="0"/>
                  </a:lnTo>
                  <a:cubicBezTo>
                    <a:pt x="988949" y="0"/>
                    <a:pt x="1006414" y="7234"/>
                    <a:pt x="1019290" y="20110"/>
                  </a:cubicBezTo>
                  <a:cubicBezTo>
                    <a:pt x="1032166" y="32987"/>
                    <a:pt x="1039400" y="50451"/>
                    <a:pt x="1039400" y="68661"/>
                  </a:cubicBezTo>
                  <a:lnTo>
                    <a:pt x="1039400" y="919072"/>
                  </a:lnTo>
                  <a:cubicBezTo>
                    <a:pt x="1039400" y="937282"/>
                    <a:pt x="1032166" y="954746"/>
                    <a:pt x="1019290" y="967623"/>
                  </a:cubicBezTo>
                  <a:cubicBezTo>
                    <a:pt x="1006414" y="980499"/>
                    <a:pt x="988949" y="987733"/>
                    <a:pt x="970739" y="987733"/>
                  </a:cubicBezTo>
                  <a:lnTo>
                    <a:pt x="68661" y="987733"/>
                  </a:lnTo>
                  <a:cubicBezTo>
                    <a:pt x="30740" y="987733"/>
                    <a:pt x="0" y="956992"/>
                    <a:pt x="0" y="919072"/>
                  </a:cubicBezTo>
                  <a:lnTo>
                    <a:pt x="0" y="68661"/>
                  </a:lnTo>
                  <a:cubicBezTo>
                    <a:pt x="0" y="50451"/>
                    <a:pt x="7234" y="32987"/>
                    <a:pt x="20110" y="20110"/>
                  </a:cubicBezTo>
                  <a:cubicBezTo>
                    <a:pt x="32987" y="7234"/>
                    <a:pt x="50451" y="0"/>
                    <a:pt x="686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89" name="TextBox 14">
              <a:extLst>
                <a:ext uri="{FF2B5EF4-FFF2-40B4-BE49-F238E27FC236}">
                  <a16:creationId xmlns:a16="http://schemas.microsoft.com/office/drawing/2014/main" id="{7E64F625-FC19-44A8-9F65-EAC37647DCA7}"/>
                </a:ext>
              </a:extLst>
            </p:cNvPr>
            <p:cNvSpPr txBox="1"/>
            <p:nvPr/>
          </p:nvSpPr>
          <p:spPr>
            <a:xfrm>
              <a:off x="0" y="85725"/>
              <a:ext cx="1039400" cy="902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1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2" name="TextBox 19">
            <a:extLst>
              <a:ext uri="{FF2B5EF4-FFF2-40B4-BE49-F238E27FC236}">
                <a16:creationId xmlns:a16="http://schemas.microsoft.com/office/drawing/2014/main" id="{A3F430C6-49F4-4FFF-85F8-BF16FA06B4B1}"/>
              </a:ext>
            </a:extLst>
          </p:cNvPr>
          <p:cNvSpPr txBox="1"/>
          <p:nvPr/>
        </p:nvSpPr>
        <p:spPr>
          <a:xfrm>
            <a:off x="6323999" y="1493235"/>
            <a:ext cx="9040794" cy="131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ru-RU" sz="12000" spc="-288" dirty="0">
                <a:solidFill>
                  <a:srgbClr val="FFFFFF"/>
                </a:solidFill>
                <a:latin typeface="Arial" panose="020B0604020202020204" pitchFamily="34" charset="0"/>
                <a:ea typeface="Arial Unicode"/>
                <a:cs typeface="Arial" panose="020B0604020202020204" pitchFamily="34" charset="0"/>
                <a:sym typeface="Arial Unicode"/>
              </a:rPr>
              <a:t>Команда</a:t>
            </a:r>
            <a:endParaRPr lang="en-US" sz="12000" spc="-288" dirty="0">
              <a:solidFill>
                <a:srgbClr val="FFFFFF"/>
              </a:solidFill>
              <a:latin typeface="Arial" panose="020B0604020202020204" pitchFamily="34" charset="0"/>
              <a:ea typeface="Arial Unicode"/>
              <a:cs typeface="Arial" panose="020B0604020202020204" pitchFamily="34" charset="0"/>
              <a:sym typeface="Arial Unicode"/>
            </a:endParaRPr>
          </a:p>
        </p:txBody>
      </p:sp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63EA8E1B-BFD9-4DAA-BBB0-F08B049AE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050" y="3186190"/>
            <a:ext cx="2160000" cy="216000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8C189540-002E-4163-AD28-CFF17EF4A878}"/>
              </a:ext>
            </a:extLst>
          </p:cNvPr>
          <p:cNvSpPr txBox="1"/>
          <p:nvPr/>
        </p:nvSpPr>
        <p:spPr>
          <a:xfrm>
            <a:off x="4048642" y="5571845"/>
            <a:ext cx="2741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Асатуров</a:t>
            </a:r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 Давид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D66DD6-7B90-43B2-BEE1-841CAF2EB5F0}"/>
              </a:ext>
            </a:extLst>
          </p:cNvPr>
          <p:cNvSpPr txBox="1"/>
          <p:nvPr/>
        </p:nvSpPr>
        <p:spPr>
          <a:xfrm>
            <a:off x="8087489" y="5598881"/>
            <a:ext cx="303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Ван </a:t>
            </a:r>
            <a:r>
              <a:rPr lang="ru-RU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Цзыхань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B1D7E3-CCC2-4216-B736-A1E789F4AAA2}"/>
              </a:ext>
            </a:extLst>
          </p:cNvPr>
          <p:cNvSpPr txBox="1"/>
          <p:nvPr/>
        </p:nvSpPr>
        <p:spPr>
          <a:xfrm>
            <a:off x="12139625" y="5375463"/>
            <a:ext cx="3576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Махамат</a:t>
            </a:r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 Абакар </a:t>
            </a:r>
            <a:r>
              <a:rPr lang="ru-RU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Калет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ABC10A-4F37-49D9-9353-940197438855}"/>
              </a:ext>
            </a:extLst>
          </p:cNvPr>
          <p:cNvSpPr txBox="1"/>
          <p:nvPr/>
        </p:nvSpPr>
        <p:spPr>
          <a:xfrm>
            <a:off x="6029839" y="9420405"/>
            <a:ext cx="2741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Ч</a:t>
            </a:r>
            <a:r>
              <a:rPr lang="en-US" sz="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а</a:t>
            </a:r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н </a:t>
            </a:r>
            <a:r>
              <a:rPr lang="ru-RU" sz="2000">
                <a:solidFill>
                  <a:schemeClr val="bg1"/>
                </a:solidFill>
                <a:latin typeface="Arial Black" panose="020B0A04020102020204" pitchFamily="34" charset="0"/>
              </a:rPr>
              <a:t>Лэ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8CB9CD48-4411-499B-8303-897BAC10B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1483" y="6818318"/>
            <a:ext cx="2156400" cy="215640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96B9250-F605-4B2D-8B2A-98637C56440E}"/>
              </a:ext>
            </a:extLst>
          </p:cNvPr>
          <p:cNvSpPr txBox="1"/>
          <p:nvPr/>
        </p:nvSpPr>
        <p:spPr>
          <a:xfrm>
            <a:off x="9986269" y="9055673"/>
            <a:ext cx="2543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Цветкова Анна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9843500-9DEF-4E90-B3EB-17FEE45E59C1}"/>
              </a:ext>
            </a:extLst>
          </p:cNvPr>
          <p:cNvSpPr txBox="1"/>
          <p:nvPr/>
        </p:nvSpPr>
        <p:spPr>
          <a:xfrm>
            <a:off x="8409955" y="5971041"/>
            <a:ext cx="2095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960EB7C-257B-46A1-90FF-0298FA8A8F12}"/>
              </a:ext>
            </a:extLst>
          </p:cNvPr>
          <p:cNvSpPr txBox="1"/>
          <p:nvPr/>
        </p:nvSpPr>
        <p:spPr>
          <a:xfrm>
            <a:off x="10063703" y="9487760"/>
            <a:ext cx="2095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Engineer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489DBF3-EAF8-4451-A406-AF1272E4D7BE}"/>
              </a:ext>
            </a:extLst>
          </p:cNvPr>
          <p:cNvSpPr txBox="1"/>
          <p:nvPr/>
        </p:nvSpPr>
        <p:spPr>
          <a:xfrm>
            <a:off x="12628048" y="5860327"/>
            <a:ext cx="3485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Manager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902B79-7087-4D0F-BCB2-267A4F7DB797}"/>
              </a:ext>
            </a:extLst>
          </p:cNvPr>
          <p:cNvSpPr txBox="1"/>
          <p:nvPr/>
        </p:nvSpPr>
        <p:spPr>
          <a:xfrm>
            <a:off x="5959475" y="9735734"/>
            <a:ext cx="288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ML-</a:t>
            </a:r>
            <a:r>
              <a:rPr lang="ru-RU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C59A90C-DE6F-4B5B-9EA9-19D64981B44B}"/>
              </a:ext>
            </a:extLst>
          </p:cNvPr>
          <p:cNvSpPr txBox="1"/>
          <p:nvPr/>
        </p:nvSpPr>
        <p:spPr>
          <a:xfrm>
            <a:off x="4275228" y="5948918"/>
            <a:ext cx="2551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25">
            <a:extLst>
              <a:ext uri="{FF2B5EF4-FFF2-40B4-BE49-F238E27FC236}">
                <a16:creationId xmlns:a16="http://schemas.microsoft.com/office/drawing/2014/main" id="{7E6C0C9D-9B2A-48F8-9936-08DC05333C67}"/>
              </a:ext>
            </a:extLst>
          </p:cNvPr>
          <p:cNvSpPr txBox="1"/>
          <p:nvPr/>
        </p:nvSpPr>
        <p:spPr>
          <a:xfrm>
            <a:off x="13470286" y="621318"/>
            <a:ext cx="378901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ru-RU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1</a:t>
            </a: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0/11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B8AFC-61BC-7195-FF79-4001F7BDA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903" y="6804332"/>
            <a:ext cx="2226024" cy="2588400"/>
          </a:xfrm>
          <a:prstGeom prst="rect">
            <a:avLst/>
          </a:prstGeom>
        </p:spPr>
      </p:pic>
      <p:pic>
        <p:nvPicPr>
          <p:cNvPr id="15" name="Рисунок 77">
            <a:extLst>
              <a:ext uri="{FF2B5EF4-FFF2-40B4-BE49-F238E27FC236}">
                <a16:creationId xmlns:a16="http://schemas.microsoft.com/office/drawing/2014/main" id="{91955C50-2EB3-1569-FA59-7024A5193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4386" y="3240683"/>
            <a:ext cx="2156400" cy="215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6E9801-EC25-49A5-0A0F-04CCDB3FB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4439" y="3102921"/>
            <a:ext cx="2480577" cy="2495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68158">
            <a:off x="-2164084" y="-3086100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46498"/>
            <a:ext cx="16230600" cy="567824"/>
            <a:chOff x="0" y="0"/>
            <a:chExt cx="4274726" cy="149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9550"/>
            </a:xfrm>
            <a:custGeom>
              <a:avLst/>
              <a:gdLst/>
              <a:ahLst/>
              <a:cxnLst/>
              <a:rect l="l" t="t" r="r" b="b"/>
              <a:pathLst>
                <a:path w="4274726" h="1495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5224"/>
                  </a:lnTo>
                  <a:cubicBezTo>
                    <a:pt x="4274726" y="131676"/>
                    <a:pt x="4272163" y="137863"/>
                    <a:pt x="4267601" y="142425"/>
                  </a:cubicBezTo>
                  <a:cubicBezTo>
                    <a:pt x="4263039" y="146987"/>
                    <a:pt x="4256851" y="149550"/>
                    <a:pt x="4250399" y="149550"/>
                  </a:cubicBezTo>
                  <a:lnTo>
                    <a:pt x="24327" y="149550"/>
                  </a:lnTo>
                  <a:cubicBezTo>
                    <a:pt x="10891" y="149550"/>
                    <a:pt x="0" y="138659"/>
                    <a:pt x="0" y="12522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1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1305438" y="735297"/>
            <a:ext cx="308715" cy="149867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668158">
            <a:off x="11647717" y="2280270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71861" y="849762"/>
            <a:ext cx="16948841" cy="365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37"/>
              </a:lnSpc>
            </a:pPr>
            <a:r>
              <a:rPr lang="ru-RU" sz="22098" spc="-530" dirty="0">
                <a:solidFill>
                  <a:srgbClr val="FFFFFF"/>
                </a:solidFill>
                <a:latin typeface="Arial" panose="020B0604020202020204" pitchFamily="34" charset="0"/>
                <a:ea typeface="Arial Unicode"/>
                <a:cs typeface="Arial" panose="020B0604020202020204" pitchFamily="34" charset="0"/>
                <a:sym typeface="Arial Unicode"/>
              </a:rPr>
              <a:t>Спасибо!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69168" y="630821"/>
            <a:ext cx="3133678" cy="33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</a:pPr>
            <a:r>
              <a:rPr lang="ru-RU" sz="1998" b="1" spc="-71" dirty="0">
                <a:solidFill>
                  <a:srgbClr val="FFFFFF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4Пикселя</a:t>
            </a:r>
            <a:endParaRPr lang="en-US" sz="1998" b="1" spc="-71" dirty="0">
              <a:solidFill>
                <a:srgbClr val="FFFFFF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D5296B-3F37-4211-9623-CF5865A5542D}"/>
              </a:ext>
            </a:extLst>
          </p:cNvPr>
          <p:cNvSpPr txBox="1"/>
          <p:nvPr/>
        </p:nvSpPr>
        <p:spPr>
          <a:xfrm>
            <a:off x="4581476" y="8419422"/>
            <a:ext cx="4864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spc="-530" dirty="0">
                <a:solidFill>
                  <a:srgbClr val="FFFFFF"/>
                </a:solidFill>
                <a:latin typeface="Arial" panose="020B0604020202020204" pitchFamily="34" charset="0"/>
                <a:ea typeface="Arial Unicode"/>
                <a:cs typeface="Arial" panose="020B0604020202020204" pitchFamily="34" charset="0"/>
              </a:rPr>
              <a:t>Контакты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78DC07-ECF4-4772-9CD1-4BDFAD94093C}"/>
              </a:ext>
            </a:extLst>
          </p:cNvPr>
          <p:cNvSpPr txBox="1"/>
          <p:nvPr/>
        </p:nvSpPr>
        <p:spPr>
          <a:xfrm>
            <a:off x="13470286" y="621318"/>
            <a:ext cx="378901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ru-RU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1</a:t>
            </a: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1</a:t>
            </a:r>
            <a:r>
              <a:rPr lang="ru-RU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/1</a:t>
            </a: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F9C73-1D43-7087-7475-A989F0367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2" y="6062854"/>
            <a:ext cx="8628728" cy="663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7881D-4562-2AA3-94AF-088B36A02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839" y="4368122"/>
            <a:ext cx="40386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68158">
            <a:off x="-2058358" y="-3556556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6599" y="558245"/>
            <a:ext cx="16230600" cy="567824"/>
            <a:chOff x="0" y="0"/>
            <a:chExt cx="4274726" cy="149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9550"/>
            </a:xfrm>
            <a:custGeom>
              <a:avLst/>
              <a:gdLst/>
              <a:ahLst/>
              <a:cxnLst/>
              <a:rect l="l" t="t" r="r" b="b"/>
              <a:pathLst>
                <a:path w="4274726" h="1495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5224"/>
                  </a:lnTo>
                  <a:cubicBezTo>
                    <a:pt x="4274726" y="131676"/>
                    <a:pt x="4272163" y="137863"/>
                    <a:pt x="4267601" y="142425"/>
                  </a:cubicBezTo>
                  <a:cubicBezTo>
                    <a:pt x="4263039" y="146987"/>
                    <a:pt x="4256851" y="149550"/>
                    <a:pt x="4250399" y="149550"/>
                  </a:cubicBezTo>
                  <a:lnTo>
                    <a:pt x="24327" y="149550"/>
                  </a:lnTo>
                  <a:cubicBezTo>
                    <a:pt x="10891" y="149550"/>
                    <a:pt x="0" y="138659"/>
                    <a:pt x="0" y="12522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ru-RU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1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41331" y="3802649"/>
            <a:ext cx="7382799" cy="3203392"/>
            <a:chOff x="0" y="-26927"/>
            <a:chExt cx="1944441" cy="843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3244" cy="796067"/>
            </a:xfrm>
            <a:custGeom>
              <a:avLst/>
              <a:gdLst/>
              <a:ahLst/>
              <a:cxnLst/>
              <a:rect l="l" t="t" r="r" b="b"/>
              <a:pathLst>
                <a:path w="1933244" h="796067">
                  <a:moveTo>
                    <a:pt x="53791" y="0"/>
                  </a:moveTo>
                  <a:lnTo>
                    <a:pt x="1879453" y="0"/>
                  </a:lnTo>
                  <a:cubicBezTo>
                    <a:pt x="1893719" y="0"/>
                    <a:pt x="1907401" y="5667"/>
                    <a:pt x="1917489" y="15755"/>
                  </a:cubicBezTo>
                  <a:cubicBezTo>
                    <a:pt x="1927577" y="25843"/>
                    <a:pt x="1933244" y="39524"/>
                    <a:pt x="1933244" y="53791"/>
                  </a:cubicBezTo>
                  <a:lnTo>
                    <a:pt x="1933244" y="742276"/>
                  </a:lnTo>
                  <a:cubicBezTo>
                    <a:pt x="1933244" y="756542"/>
                    <a:pt x="1927577" y="770224"/>
                    <a:pt x="1917489" y="780312"/>
                  </a:cubicBezTo>
                  <a:cubicBezTo>
                    <a:pt x="1907401" y="790400"/>
                    <a:pt x="1893719" y="796067"/>
                    <a:pt x="1879453" y="796067"/>
                  </a:cubicBezTo>
                  <a:lnTo>
                    <a:pt x="53791" y="796067"/>
                  </a:lnTo>
                  <a:cubicBezTo>
                    <a:pt x="24083" y="796067"/>
                    <a:pt x="0" y="771984"/>
                    <a:pt x="0" y="742276"/>
                  </a:cubicBezTo>
                  <a:lnTo>
                    <a:pt x="0" y="53791"/>
                  </a:lnTo>
                  <a:cubicBezTo>
                    <a:pt x="0" y="39524"/>
                    <a:pt x="5667" y="25843"/>
                    <a:pt x="15755" y="15755"/>
                  </a:cubicBezTo>
                  <a:cubicBezTo>
                    <a:pt x="25843" y="5667"/>
                    <a:pt x="39524" y="0"/>
                    <a:pt x="537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pPr algn="r"/>
              <a:r>
                <a:rPr lang="ru-RU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Задачи:</a:t>
              </a:r>
              <a:endParaRPr lang="en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197" y="-26927"/>
              <a:ext cx="1933244" cy="843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305438" y="735297"/>
            <a:ext cx="308715" cy="149867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668158">
            <a:off x="14056813" y="5436167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V="1">
            <a:off x="5943061" y="4041185"/>
            <a:ext cx="0" cy="390967"/>
          </a:xfrm>
          <a:prstGeom prst="line">
            <a:avLst/>
          </a:prstGeom>
          <a:ln w="38100" cap="flat">
            <a:gradFill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flipV="1">
            <a:off x="5943061" y="5208862"/>
            <a:ext cx="0" cy="390967"/>
          </a:xfrm>
          <a:prstGeom prst="line">
            <a:avLst/>
          </a:prstGeom>
          <a:ln w="38100" cap="flat">
            <a:gradFill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V="1">
            <a:off x="5943061" y="6376539"/>
            <a:ext cx="0" cy="390967"/>
          </a:xfrm>
          <a:prstGeom prst="line">
            <a:avLst/>
          </a:prstGeom>
          <a:ln w="38100" cap="flat">
            <a:gradFill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5943061" y="7544217"/>
            <a:ext cx="0" cy="390967"/>
          </a:xfrm>
          <a:prstGeom prst="line">
            <a:avLst/>
          </a:prstGeom>
          <a:ln w="38100" cap="flat">
            <a:gradFill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5943061" y="8711894"/>
            <a:ext cx="0" cy="390967"/>
          </a:xfrm>
          <a:prstGeom prst="line">
            <a:avLst/>
          </a:prstGeom>
          <a:ln w="38100" cap="flat">
            <a:gradFill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1354070" y="1267398"/>
            <a:ext cx="14402949" cy="1933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35"/>
              </a:lnSpc>
            </a:pPr>
            <a:r>
              <a:rPr lang="ru-RU" sz="32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Разработать интеллектуальную систему подбора товаров для этапа 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White Box 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 функцией непрерывного обучения.</a:t>
            </a:r>
            <a:endParaRPr lang="en-US" sz="2800" spc="-241" dirty="0">
              <a:solidFill>
                <a:schemeClr val="bg1"/>
              </a:solidFill>
              <a:latin typeface="Arial" panose="020B0604020202020204" pitchFamily="34" charset="0"/>
              <a:ea typeface="Arial Unicode"/>
              <a:cs typeface="Arial" panose="020B0604020202020204" pitchFamily="34" charset="0"/>
              <a:sym typeface="Arial Unicode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769168" y="630821"/>
            <a:ext cx="3133678" cy="33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</a:pPr>
            <a:r>
              <a:rPr lang="en-US" sz="1998" b="1" spc="-71" dirty="0">
                <a:solidFill>
                  <a:srgbClr val="FFFFFF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4</a:t>
            </a:r>
            <a:r>
              <a:rPr lang="ru-RU" sz="1998" b="1" spc="-71" dirty="0">
                <a:solidFill>
                  <a:srgbClr val="FFFFFF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Пикселя</a:t>
            </a:r>
            <a:endParaRPr lang="en-US" sz="1998" b="1" spc="-71" dirty="0">
              <a:solidFill>
                <a:srgbClr val="FFFFFF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165606" y="4040824"/>
            <a:ext cx="767638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3929" b="1" spc="-157" dirty="0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165606" y="5208502"/>
            <a:ext cx="767638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3929" b="1" spc="-157" dirty="0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65606" y="6376179"/>
            <a:ext cx="767638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3929" b="1" spc="-157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03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165606" y="7543857"/>
            <a:ext cx="767638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3929" b="1" spc="-157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04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165606" y="8711534"/>
            <a:ext cx="767638" cy="4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3929" b="1" spc="-157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05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470286" y="621318"/>
            <a:ext cx="378901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ru-RU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2</a:t>
            </a: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/11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5CCEBC-E42E-41C5-A32E-47834EF0AFA7}"/>
              </a:ext>
            </a:extLst>
          </p:cNvPr>
          <p:cNvSpPr txBox="1"/>
          <p:nvPr/>
        </p:nvSpPr>
        <p:spPr>
          <a:xfrm>
            <a:off x="6848228" y="7332144"/>
            <a:ext cx="10993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>
                <a:solidFill>
                  <a:schemeClr val="bg1"/>
                </a:solidFill>
                <a:effectLst/>
              </a:rPr>
              <a:t>Локальный </a:t>
            </a:r>
            <a:r>
              <a:rPr lang="ru-RU" sz="2400" b="1" i="0" u="none" strike="noStrike" dirty="0" err="1">
                <a:solidFill>
                  <a:schemeClr val="bg1"/>
                </a:solidFill>
                <a:effectLst/>
              </a:rPr>
              <a:t>инференс</a:t>
            </a:r>
            <a:r>
              <a:rPr lang="ru-RU" sz="2400" b="1" i="0" u="none" strike="noStrike" dirty="0">
                <a:solidFill>
                  <a:schemeClr val="bg1"/>
                </a:solidFill>
                <a:effectLst/>
              </a:rPr>
              <a:t>: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Работа </a:t>
            </a: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LLM (</a:t>
            </a:r>
            <a:r>
              <a:rPr lang="en-GB" sz="2400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Ollama</a:t>
            </a: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) 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на собственном железе без отправки данных в облако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DD1BE3-B4E4-481C-959C-60A44611074B}"/>
              </a:ext>
            </a:extLst>
          </p:cNvPr>
          <p:cNvSpPr txBox="1"/>
          <p:nvPr/>
        </p:nvSpPr>
        <p:spPr>
          <a:xfrm>
            <a:off x="6865787" y="5101215"/>
            <a:ext cx="908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>
                <a:solidFill>
                  <a:schemeClr val="bg1"/>
                </a:solidFill>
                <a:effectLst/>
              </a:rPr>
              <a:t>Векторный поиск: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Подбор товаров по смыслу (</a:t>
            </a: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Embeddings)</a:t>
            </a:r>
            <a:r>
              <a:rPr lang="ru-RU" sz="2400" dirty="0">
                <a:solidFill>
                  <a:schemeClr val="bg1"/>
                </a:solidFill>
                <a:latin typeface="-webkit-standard"/>
              </a:rPr>
              <a:t>.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ileron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7909C4-6126-4983-96A9-94FCA7B281C3}"/>
              </a:ext>
            </a:extLst>
          </p:cNvPr>
          <p:cNvSpPr txBox="1"/>
          <p:nvPr/>
        </p:nvSpPr>
        <p:spPr>
          <a:xfrm>
            <a:off x="6874207" y="6311704"/>
            <a:ext cx="1204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0" u="none" strike="noStrike" dirty="0">
                <a:solidFill>
                  <a:schemeClr val="bg1"/>
                </a:solidFill>
                <a:effectLst/>
              </a:rPr>
              <a:t>Active Learning:</a:t>
            </a:r>
            <a:r>
              <a:rPr lang="en-GB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</a:t>
            </a:r>
            <a:r>
              <a:rPr lang="ru-RU" sz="2400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Дообучение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модели в реальном времени на оценках пользователей</a:t>
            </a:r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81046D-F565-4B04-85F6-01ED9AC5CC9B}"/>
              </a:ext>
            </a:extLst>
          </p:cNvPr>
          <p:cNvSpPr txBox="1"/>
          <p:nvPr/>
        </p:nvSpPr>
        <p:spPr>
          <a:xfrm>
            <a:off x="6874207" y="3814205"/>
            <a:ext cx="12042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u="none" strike="noStrike" dirty="0">
                <a:solidFill>
                  <a:schemeClr val="bg1"/>
                </a:solidFill>
                <a:effectLst/>
              </a:rPr>
              <a:t>Анализ данных: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Очистка сырого </a:t>
            </a:r>
            <a:r>
              <a:rPr lang="ru-RU" sz="2400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фида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и выявление зависимостей для формирования </a:t>
            </a:r>
            <a:r>
              <a:rPr lang="ru-RU" sz="2400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датасета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.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8ED4AF-2D91-4175-8D13-DEF05B84A1D4}"/>
              </a:ext>
            </a:extLst>
          </p:cNvPr>
          <p:cNvSpPr txBox="1"/>
          <p:nvPr/>
        </p:nvSpPr>
        <p:spPr>
          <a:xfrm>
            <a:off x="6897953" y="8667829"/>
            <a:ext cx="10684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0" u="none" strike="noStrike" dirty="0">
                <a:solidFill>
                  <a:schemeClr val="bg1"/>
                </a:solidFill>
                <a:effectLst/>
              </a:rPr>
              <a:t>API </a:t>
            </a:r>
            <a:r>
              <a:rPr lang="ru-RU" sz="2400" b="1" i="0" u="none" strike="noStrike" dirty="0">
                <a:solidFill>
                  <a:schemeClr val="bg1"/>
                </a:solidFill>
                <a:effectLst/>
              </a:rPr>
              <a:t>и Интерфейс:</a:t>
            </a:r>
            <a:r>
              <a:rPr lang="ru-RU" sz="2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Отклик &lt; 5 сек и сбор пользовательских оценок.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8DF2B6-964B-0332-6AD1-720B6B3DC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721" y="4902452"/>
            <a:ext cx="4064352" cy="5410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546498"/>
            <a:ext cx="16230600" cy="567824"/>
            <a:chOff x="0" y="0"/>
            <a:chExt cx="4274726" cy="149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9550"/>
            </a:xfrm>
            <a:custGeom>
              <a:avLst/>
              <a:gdLst/>
              <a:ahLst/>
              <a:cxnLst/>
              <a:rect l="l" t="t" r="r" b="b"/>
              <a:pathLst>
                <a:path w="4274726" h="1495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5224"/>
                  </a:lnTo>
                  <a:cubicBezTo>
                    <a:pt x="4274726" y="131676"/>
                    <a:pt x="4272163" y="137863"/>
                    <a:pt x="4267601" y="142425"/>
                  </a:cubicBezTo>
                  <a:cubicBezTo>
                    <a:pt x="4263039" y="146987"/>
                    <a:pt x="4256851" y="149550"/>
                    <a:pt x="4250399" y="149550"/>
                  </a:cubicBezTo>
                  <a:lnTo>
                    <a:pt x="24327" y="149550"/>
                  </a:lnTo>
                  <a:cubicBezTo>
                    <a:pt x="10891" y="149550"/>
                    <a:pt x="0" y="138659"/>
                    <a:pt x="0" y="12522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RU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1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576961"/>
            <a:ext cx="6317544" cy="926365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7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05438" y="735297"/>
            <a:ext cx="308715" cy="149867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62000" y="1303121"/>
            <a:ext cx="9040794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ru-RU" sz="9600" spc="-288" dirty="0">
                <a:solidFill>
                  <a:srgbClr val="FFFFFF"/>
                </a:solidFill>
                <a:latin typeface="Arial" panose="020B0604020202020204" pitchFamily="34" charset="0"/>
                <a:ea typeface="Arial Unicode"/>
                <a:cs typeface="Arial" panose="020B0604020202020204" pitchFamily="34" charset="0"/>
                <a:sym typeface="Arial Unicode"/>
              </a:rPr>
              <a:t>Предобработка данных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9168" y="630821"/>
            <a:ext cx="3133678" cy="33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</a:pPr>
            <a:r>
              <a:rPr lang="ru-RU" sz="1998" b="1" spc="-71" dirty="0">
                <a:solidFill>
                  <a:srgbClr val="FFFFFF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4Пикселя</a:t>
            </a:r>
            <a:endParaRPr lang="en-US" sz="1998" b="1" spc="-71" dirty="0">
              <a:solidFill>
                <a:srgbClr val="FFFFFF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39D0D004-CDE2-467E-B933-F947B33E1E1C}"/>
              </a:ext>
            </a:extLst>
          </p:cNvPr>
          <p:cNvSpPr txBox="1"/>
          <p:nvPr/>
        </p:nvSpPr>
        <p:spPr>
          <a:xfrm>
            <a:off x="13470286" y="621318"/>
            <a:ext cx="378901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3/11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158DC-B810-2BE8-38B4-4EA8B6C169F7}"/>
              </a:ext>
            </a:extLst>
          </p:cNvPr>
          <p:cNvSpPr txBox="1"/>
          <p:nvPr/>
        </p:nvSpPr>
        <p:spPr>
          <a:xfrm>
            <a:off x="10363200" y="1576960"/>
            <a:ext cx="7467600" cy="2513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800" b="1" spc="-157" dirty="0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01</a:t>
            </a:r>
            <a:r>
              <a:rPr lang="ru-RU" sz="2800" b="1" spc="-157" dirty="0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 </a:t>
            </a:r>
            <a:r>
              <a:rPr lang="ru-RU" sz="2800" b="1" i="0" u="none" strike="noStrike" dirty="0">
                <a:solidFill>
                  <a:schemeClr val="bg1"/>
                </a:solidFill>
                <a:effectLst/>
              </a:rPr>
              <a:t>Входные данные:</a:t>
            </a:r>
            <a:endParaRPr lang="ru-RU" sz="2800" b="0" i="0" u="none" strike="noStrike" dirty="0">
              <a:solidFill>
                <a:schemeClr val="bg1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800" b="1" i="0" u="none" strike="noStrike" dirty="0">
                <a:solidFill>
                  <a:schemeClr val="bg1"/>
                </a:solidFill>
                <a:effectLst/>
              </a:rPr>
              <a:t>  128 890 </a:t>
            </a:r>
            <a:r>
              <a:rPr lang="ru-RU" sz="2800" dirty="0">
                <a:solidFill>
                  <a:schemeClr val="bg1"/>
                </a:solidFill>
              </a:rPr>
              <a:t>строк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</a:rPr>
              <a:t> (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</a:rPr>
              <a:t>XML/YML).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800" b="1" i="0" u="none" strike="noStrike" dirty="0">
                <a:solidFill>
                  <a:schemeClr val="bg1"/>
                </a:solidFill>
                <a:effectLst/>
              </a:rPr>
              <a:t>  Проблемы: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</a:rPr>
              <a:t> Высокий уровень шума (посуда, декор), скрытые дубликаты, характеристики вложены в 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</a:rPr>
              <a:t>JSON.</a:t>
            </a:r>
          </a:p>
          <a:p>
            <a:endParaRPr lang="en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D964D-404D-07BE-E547-C5F0C25CFDBE}"/>
              </a:ext>
            </a:extLst>
          </p:cNvPr>
          <p:cNvSpPr txBox="1"/>
          <p:nvPr/>
        </p:nvSpPr>
        <p:spPr>
          <a:xfrm>
            <a:off x="10363200" y="4706387"/>
            <a:ext cx="76962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US" sz="2800" b="1" spc="-157" dirty="0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02 </a:t>
            </a:r>
            <a:r>
              <a:rPr lang="ru-RU" sz="2800" b="1" spc="-157" dirty="0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 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</a:rPr>
              <a:t>ETL-</a:t>
            </a:r>
            <a:r>
              <a:rPr lang="ru-RU" sz="2800" b="1" i="0" u="none" strike="noStrike" dirty="0">
                <a:solidFill>
                  <a:schemeClr val="bg1"/>
                </a:solidFill>
                <a:effectLst/>
              </a:rPr>
              <a:t>процесс (Очистка):</a:t>
            </a:r>
            <a:endParaRPr lang="ru-RU" sz="2800" b="0" i="0" u="none" strike="noStrike" dirty="0">
              <a:solidFill>
                <a:schemeClr val="bg1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800" b="1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</a:rPr>
              <a:t>Smart Filtering: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</a:rPr>
              <a:t>Автоматический отсев нерелевантных товаров, оставлены только категории этапа </a:t>
            </a:r>
            <a:r>
              <a:rPr lang="en-GB" sz="2800" b="0" i="1" u="none" strike="noStrike" dirty="0">
                <a:solidFill>
                  <a:schemeClr val="bg1"/>
                </a:solidFill>
                <a:effectLst/>
              </a:rPr>
              <a:t>White Box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800" b="1" i="0" u="none" strike="noStrike" dirty="0">
                <a:solidFill>
                  <a:schemeClr val="bg1"/>
                </a:solidFill>
                <a:effectLst/>
              </a:rPr>
              <a:t>  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</a:rPr>
              <a:t>Attribute Parsing: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</a:rPr>
              <a:t>Извлечение технических свойств (материал, размеры) из </a:t>
            </a:r>
            <a:r>
              <a:rPr lang="en-GB" sz="2800" b="0" i="0" u="none" strike="noStrike" dirty="0" err="1">
                <a:solidFill>
                  <a:schemeClr val="bg1"/>
                </a:solidFill>
                <a:effectLst/>
              </a:rPr>
              <a:t>key_params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</a:rPr>
              <a:t>для точного сравнения.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</a:rPr>
              <a:t>Prompt Engineering: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</a:rPr>
              <a:t>Формирование обогащенного контекста (</a:t>
            </a:r>
            <a:r>
              <a:rPr lang="ru-RU" sz="2800" b="0" i="1" u="none" strike="noStrike" dirty="0">
                <a:solidFill>
                  <a:schemeClr val="bg1"/>
                </a:solidFill>
                <a:effectLst/>
              </a:rPr>
              <a:t>Название + Категория + Спецификации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</a:rPr>
              <a:t>) для улучшения качества </a:t>
            </a:r>
            <a:r>
              <a:rPr lang="ru-RU" sz="2800" b="0" i="0" u="none" strike="noStrike" dirty="0" err="1">
                <a:solidFill>
                  <a:schemeClr val="bg1"/>
                </a:solidFill>
                <a:effectLst/>
              </a:rPr>
              <a:t>эмбеддингов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</a:rPr>
              <a:t>.</a:t>
            </a:r>
          </a:p>
          <a:p>
            <a:endParaRPr lang="en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937F22-EA05-F284-14D3-C4E457E6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0316"/>
            <a:ext cx="9697429" cy="6006684"/>
          </a:xfrm>
          <a:prstGeom prst="rect">
            <a:avLst/>
          </a:prstGeom>
        </p:spPr>
      </p:pic>
      <p:sp>
        <p:nvSpPr>
          <p:cNvPr id="14" name="Freeform 10">
            <a:extLst>
              <a:ext uri="{FF2B5EF4-FFF2-40B4-BE49-F238E27FC236}">
                <a16:creationId xmlns:a16="http://schemas.microsoft.com/office/drawing/2014/main" id="{F36E1F8F-84E1-0D3B-DF44-469F0DA19180}"/>
              </a:ext>
            </a:extLst>
          </p:cNvPr>
          <p:cNvSpPr/>
          <p:nvPr/>
        </p:nvSpPr>
        <p:spPr>
          <a:xfrm rot="1668158">
            <a:off x="13741146" y="6275360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82B37701-B344-26F7-E75C-5B8C61510E01}"/>
              </a:ext>
            </a:extLst>
          </p:cNvPr>
          <p:cNvSpPr/>
          <p:nvPr/>
        </p:nvSpPr>
        <p:spPr>
          <a:xfrm>
            <a:off x="1297380" y="749503"/>
            <a:ext cx="308715" cy="164866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7E450036-9F9E-1138-131A-57D3341A78B7}"/>
              </a:ext>
            </a:extLst>
          </p:cNvPr>
          <p:cNvSpPr/>
          <p:nvPr/>
        </p:nvSpPr>
        <p:spPr>
          <a:xfrm rot="1668158">
            <a:off x="-2718053" y="-2537841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1885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68158">
            <a:off x="-2164084" y="-3086100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46498"/>
            <a:ext cx="16230600" cy="567824"/>
            <a:chOff x="0" y="0"/>
            <a:chExt cx="4274726" cy="149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9550"/>
            </a:xfrm>
            <a:custGeom>
              <a:avLst/>
              <a:gdLst/>
              <a:ahLst/>
              <a:cxnLst/>
              <a:rect l="l" t="t" r="r" b="b"/>
              <a:pathLst>
                <a:path w="4274726" h="1495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5224"/>
                  </a:lnTo>
                  <a:cubicBezTo>
                    <a:pt x="4274726" y="131676"/>
                    <a:pt x="4272163" y="137863"/>
                    <a:pt x="4267601" y="142425"/>
                  </a:cubicBezTo>
                  <a:cubicBezTo>
                    <a:pt x="4263039" y="146987"/>
                    <a:pt x="4256851" y="149550"/>
                    <a:pt x="4250399" y="149550"/>
                  </a:cubicBezTo>
                  <a:lnTo>
                    <a:pt x="24327" y="149550"/>
                  </a:lnTo>
                  <a:cubicBezTo>
                    <a:pt x="10891" y="149550"/>
                    <a:pt x="0" y="138659"/>
                    <a:pt x="0" y="12522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1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33637" y="1102826"/>
            <a:ext cx="8759862" cy="8763734"/>
            <a:chOff x="0" y="-47625"/>
            <a:chExt cx="2147981" cy="8436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Freeform 7"/>
            <p:cNvSpPr/>
            <p:nvPr/>
          </p:nvSpPr>
          <p:spPr>
            <a:xfrm>
              <a:off x="31454" y="-32869"/>
              <a:ext cx="2116527" cy="796067"/>
            </a:xfrm>
            <a:custGeom>
              <a:avLst/>
              <a:gdLst/>
              <a:ahLst/>
              <a:cxnLst/>
              <a:rect l="l" t="t" r="r" b="b"/>
              <a:pathLst>
                <a:path w="2116527" h="796067">
                  <a:moveTo>
                    <a:pt x="49132" y="0"/>
                  </a:moveTo>
                  <a:lnTo>
                    <a:pt x="2067394" y="0"/>
                  </a:lnTo>
                  <a:cubicBezTo>
                    <a:pt x="2094529" y="0"/>
                    <a:pt x="2116527" y="21997"/>
                    <a:pt x="2116527" y="49132"/>
                  </a:cubicBezTo>
                  <a:lnTo>
                    <a:pt x="2116527" y="746934"/>
                  </a:lnTo>
                  <a:cubicBezTo>
                    <a:pt x="2116527" y="774069"/>
                    <a:pt x="2094529" y="796067"/>
                    <a:pt x="2067394" y="796067"/>
                  </a:cubicBezTo>
                  <a:lnTo>
                    <a:pt x="49132" y="796067"/>
                  </a:lnTo>
                  <a:cubicBezTo>
                    <a:pt x="21997" y="796067"/>
                    <a:pt x="0" y="774069"/>
                    <a:pt x="0" y="746934"/>
                  </a:cubicBezTo>
                  <a:lnTo>
                    <a:pt x="0" y="49132"/>
                  </a:lnTo>
                  <a:cubicBezTo>
                    <a:pt x="0" y="21997"/>
                    <a:pt x="21997" y="0"/>
                    <a:pt x="491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r>
                <a:rPr lang="en-US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Всего товаров: 4669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Основные товары: 186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Сопутствующие товары: 4483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Категории: 133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Цена доступна: 4669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Описание доступно: 4667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Среднее кол-во атрибутов: 6.156564574855429</a:t>
              </a:r>
            </a:p>
            <a:p>
              <a:r>
                <a:rPr lang="en-US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уникальные ключи атрибутов:</a:t>
              </a:r>
              <a:r>
                <a:rPr lang="en-US" sz="280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263</a:t>
              </a:r>
              <a:endParaRPr lang="ru-RU" sz="28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RU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116527" cy="843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305438" y="735297"/>
            <a:ext cx="308715" cy="149867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668158">
            <a:off x="5625845" y="6741792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59037" y="1374096"/>
            <a:ext cx="8384963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ru-RU" sz="10000" spc="-288" dirty="0">
                <a:solidFill>
                  <a:srgbClr val="FFFFFF"/>
                </a:solidFill>
                <a:latin typeface="Arial" panose="020B0604020202020204" pitchFamily="34" charset="0"/>
                <a:ea typeface="Arial Unicode"/>
                <a:cs typeface="Arial" panose="020B0604020202020204" pitchFamily="34" charset="0"/>
                <a:sym typeface="Arial Unicode"/>
              </a:rPr>
              <a:t>Анализ данных (</a:t>
            </a:r>
            <a:r>
              <a:rPr lang="en-US" sz="10000" spc="-288" dirty="0">
                <a:solidFill>
                  <a:srgbClr val="FFFFFF"/>
                </a:solidFill>
                <a:latin typeface="Arial" panose="020B0604020202020204" pitchFamily="34" charset="0"/>
                <a:ea typeface="Arial Unicode"/>
                <a:cs typeface="Arial" panose="020B0604020202020204" pitchFamily="34" charset="0"/>
                <a:sym typeface="Arial Unicode"/>
              </a:rPr>
              <a:t>EDA)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9168" y="630821"/>
            <a:ext cx="3133678" cy="33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</a:pPr>
            <a:r>
              <a:rPr lang="ru-RU" sz="1998" b="1" spc="-71" dirty="0">
                <a:solidFill>
                  <a:srgbClr val="FFFFFF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4Пикселя</a:t>
            </a:r>
            <a:endParaRPr lang="en-US" sz="1998" b="1" spc="-71" dirty="0">
              <a:solidFill>
                <a:srgbClr val="FFFFFF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05436" y="5178213"/>
            <a:ext cx="745635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9"/>
              </a:lnSpc>
            </a:pPr>
            <a:r>
              <a:rPr lang="ru-RU" sz="24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spc="-64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70286" y="621318"/>
            <a:ext cx="378901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4/11</a:t>
            </a:r>
          </a:p>
        </p:txBody>
      </p:sp>
      <p:sp>
        <p:nvSpPr>
          <p:cNvPr id="18" name="AutoShape 2" descr="Скриншот 3/10">
            <a:extLst>
              <a:ext uri="{FF2B5EF4-FFF2-40B4-BE49-F238E27FC236}">
                <a16:creationId xmlns:a16="http://schemas.microsoft.com/office/drawing/2014/main" id="{9EC0B9BF-5FD8-4E23-BC85-831BBC554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648248C-06C7-4A28-9A37-80AD7820A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7023" y="9184174"/>
            <a:ext cx="9386957" cy="113620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9F0059F0-72A7-4ADB-ADC5-07063208F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7686" y="9133493"/>
            <a:ext cx="3909765" cy="3574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4AB0A6-25C7-259F-D188-035FA698E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9059" y="5143500"/>
            <a:ext cx="5491272" cy="5151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B44852-4A8B-B7A1-D147-79635CA0C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9058" y="4883309"/>
            <a:ext cx="5491271" cy="3598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E16EDB-6131-567C-6BFB-FE20818947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188180"/>
            <a:ext cx="9342427" cy="6098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68158">
            <a:off x="-1904002" y="-1692697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46498"/>
            <a:ext cx="16230600" cy="567824"/>
            <a:chOff x="0" y="0"/>
            <a:chExt cx="4274726" cy="149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9550"/>
            </a:xfrm>
            <a:custGeom>
              <a:avLst/>
              <a:gdLst/>
              <a:ahLst/>
              <a:cxnLst/>
              <a:rect l="l" t="t" r="r" b="b"/>
              <a:pathLst>
                <a:path w="4274726" h="1495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5224"/>
                  </a:lnTo>
                  <a:cubicBezTo>
                    <a:pt x="4274726" y="131676"/>
                    <a:pt x="4272163" y="137863"/>
                    <a:pt x="4267601" y="142425"/>
                  </a:cubicBezTo>
                  <a:cubicBezTo>
                    <a:pt x="4263039" y="146987"/>
                    <a:pt x="4256851" y="149550"/>
                    <a:pt x="4250399" y="149550"/>
                  </a:cubicBezTo>
                  <a:lnTo>
                    <a:pt x="24327" y="149550"/>
                  </a:lnTo>
                  <a:cubicBezTo>
                    <a:pt x="10891" y="149550"/>
                    <a:pt x="0" y="138659"/>
                    <a:pt x="0" y="12522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1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05438" y="735297"/>
            <a:ext cx="308715" cy="149867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218101">
            <a:off x="14380403" y="-2822469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48239" y="1480419"/>
            <a:ext cx="14116554" cy="1292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ru-RU" sz="1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 Unicode"/>
              </a:rPr>
              <a:t>Архитектура </a:t>
            </a:r>
            <a:endParaRPr lang="en-US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 Unicod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69168" y="630821"/>
            <a:ext cx="3133678" cy="33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</a:pPr>
            <a:r>
              <a:rPr lang="ru-RU" sz="1998" b="1" spc="-71" dirty="0">
                <a:solidFill>
                  <a:srgbClr val="FFFFFF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4Пикселя</a:t>
            </a:r>
            <a:endParaRPr lang="en-US" sz="1998" b="1" spc="-71" dirty="0">
              <a:solidFill>
                <a:srgbClr val="FFFFFF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470286" y="621318"/>
            <a:ext cx="378901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5/11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CF56B-E02E-7EB8-B942-E353D018A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085" y="3543300"/>
            <a:ext cx="18378085" cy="68108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68158">
            <a:off x="-2164084" y="-3086100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46498"/>
            <a:ext cx="16230600" cy="567824"/>
            <a:chOff x="0" y="0"/>
            <a:chExt cx="4274726" cy="149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9550"/>
            </a:xfrm>
            <a:custGeom>
              <a:avLst/>
              <a:gdLst/>
              <a:ahLst/>
              <a:cxnLst/>
              <a:rect l="l" t="t" r="r" b="b"/>
              <a:pathLst>
                <a:path w="4274726" h="1495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5224"/>
                  </a:lnTo>
                  <a:cubicBezTo>
                    <a:pt x="4274726" y="131676"/>
                    <a:pt x="4272163" y="137863"/>
                    <a:pt x="4267601" y="142425"/>
                  </a:cubicBezTo>
                  <a:cubicBezTo>
                    <a:pt x="4263039" y="146987"/>
                    <a:pt x="4256851" y="149550"/>
                    <a:pt x="4250399" y="149550"/>
                  </a:cubicBezTo>
                  <a:lnTo>
                    <a:pt x="24327" y="149550"/>
                  </a:lnTo>
                  <a:cubicBezTo>
                    <a:pt x="10891" y="149550"/>
                    <a:pt x="0" y="138659"/>
                    <a:pt x="0" y="12522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1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1167941"/>
            <a:ext cx="9739930" cy="9917043"/>
            <a:chOff x="0" y="-47625"/>
            <a:chExt cx="1495500" cy="1004124"/>
          </a:xfrm>
        </p:grpSpPr>
        <p:sp>
          <p:nvSpPr>
            <p:cNvPr id="7" name="Freeform 7"/>
            <p:cNvSpPr/>
            <p:nvPr/>
          </p:nvSpPr>
          <p:spPr>
            <a:xfrm>
              <a:off x="49131" y="19694"/>
              <a:ext cx="1446369" cy="936805"/>
            </a:xfrm>
            <a:custGeom>
              <a:avLst/>
              <a:gdLst/>
              <a:ahLst/>
              <a:cxnLst/>
              <a:rect l="l" t="t" r="r" b="b"/>
              <a:pathLst>
                <a:path w="1357199" h="933567">
                  <a:moveTo>
                    <a:pt x="76621" y="0"/>
                  </a:moveTo>
                  <a:lnTo>
                    <a:pt x="1280578" y="0"/>
                  </a:lnTo>
                  <a:cubicBezTo>
                    <a:pt x="1300899" y="0"/>
                    <a:pt x="1320388" y="8073"/>
                    <a:pt x="1334757" y="22442"/>
                  </a:cubicBezTo>
                  <a:cubicBezTo>
                    <a:pt x="1349127" y="36811"/>
                    <a:pt x="1357199" y="56300"/>
                    <a:pt x="1357199" y="76621"/>
                  </a:cubicBezTo>
                  <a:lnTo>
                    <a:pt x="1357199" y="856946"/>
                  </a:lnTo>
                  <a:cubicBezTo>
                    <a:pt x="1357199" y="877267"/>
                    <a:pt x="1349127" y="896756"/>
                    <a:pt x="1334757" y="911125"/>
                  </a:cubicBezTo>
                  <a:cubicBezTo>
                    <a:pt x="1320388" y="925495"/>
                    <a:pt x="1300899" y="933567"/>
                    <a:pt x="1280578" y="933567"/>
                  </a:cubicBezTo>
                  <a:lnTo>
                    <a:pt x="76621" y="933567"/>
                  </a:lnTo>
                  <a:cubicBezTo>
                    <a:pt x="56300" y="933567"/>
                    <a:pt x="36811" y="925495"/>
                    <a:pt x="22442" y="911125"/>
                  </a:cubicBezTo>
                  <a:cubicBezTo>
                    <a:pt x="8073" y="896756"/>
                    <a:pt x="0" y="877267"/>
                    <a:pt x="0" y="856946"/>
                  </a:cubicBezTo>
                  <a:lnTo>
                    <a:pt x="0" y="76621"/>
                  </a:lnTo>
                  <a:cubicBezTo>
                    <a:pt x="0" y="56300"/>
                    <a:pt x="8073" y="36811"/>
                    <a:pt x="22442" y="22442"/>
                  </a:cubicBezTo>
                  <a:cubicBezTo>
                    <a:pt x="36811" y="8073"/>
                    <a:pt x="56300" y="0"/>
                    <a:pt x="766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pPr algn="l"/>
              <a:endParaRPr lang="en-GB" sz="2400" b="1" dirty="0">
                <a:solidFill>
                  <a:schemeClr val="bg1"/>
                </a:solidFill>
              </a:endParaRPr>
            </a:p>
            <a:p>
              <a:pPr algn="l"/>
              <a:r>
                <a:rPr lang="ru-RU" sz="3200" b="1" i="0" u="none" strike="noStrike" dirty="0">
                  <a:solidFill>
                    <a:schemeClr val="bg1"/>
                  </a:solidFill>
                  <a:effectLst/>
                </a:rPr>
                <a:t> 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Frontend </a:t>
              </a:r>
              <a:r>
                <a:rPr lang="ru-RU" sz="3200" b="1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(Интерфейс)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:</a:t>
              </a:r>
              <a:endParaRPr lang="en-GB" sz="3200" b="0" i="0" u="none" strike="noStrike" dirty="0">
                <a:solidFill>
                  <a:schemeClr val="bg1"/>
                </a:solidFill>
                <a:effectLst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  Vue 3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</a:rPr>
                <a:t> — 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</a:rPr>
                <a:t>Реактивность и скорость.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  CSS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</a:rPr>
                <a:t> — </a:t>
              </a:r>
              <a:r>
                <a:rPr lang="ru-RU" sz="3200" b="0" i="0" u="none" strike="noStrike" dirty="0" err="1">
                  <a:solidFill>
                    <a:schemeClr val="bg1"/>
                  </a:solidFill>
                  <a:effectLst/>
                </a:rPr>
                <a:t>Кастомная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</a:rPr>
                <a:t> стилизация.</a:t>
              </a:r>
              <a:endParaRPr lang="en-US" sz="3200" b="0" i="0" u="none" strike="noStrike" dirty="0">
                <a:solidFill>
                  <a:schemeClr val="bg1"/>
                </a:solidFill>
                <a:effectLst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endParaRPr lang="en-US" sz="3200" dirty="0">
                <a:solidFill>
                  <a:schemeClr val="bg1"/>
                </a:solidFill>
              </a:endParaRPr>
            </a:p>
            <a:p>
              <a:pPr algn="l"/>
              <a:r>
                <a:rPr lang="ru-RU" sz="3200" b="1" i="0" u="none" strike="noStrike" dirty="0">
                  <a:solidFill>
                    <a:schemeClr val="bg1"/>
                  </a:solidFill>
                  <a:effectLst/>
                </a:rPr>
                <a:t> 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Backend &amp; Data</a:t>
              </a:r>
              <a:r>
                <a:rPr lang="ru-RU" sz="3200" b="1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(Серверная часть)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:</a:t>
              </a:r>
              <a:endParaRPr lang="en-GB" sz="3200" b="0" i="0" u="none" strike="noStrike" dirty="0">
                <a:solidFill>
                  <a:schemeClr val="bg1"/>
                </a:solidFill>
                <a:effectLst/>
              </a:endParaRP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  </a:t>
              </a:r>
              <a:r>
                <a:rPr lang="en-GB" sz="3200" b="1" i="0" u="none" strike="noStrike" dirty="0" err="1">
                  <a:solidFill>
                    <a:schemeClr val="bg1"/>
                  </a:solidFill>
                  <a:effectLst/>
                </a:rPr>
                <a:t>FastAPI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</a:rPr>
                <a:t> — 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</a:rPr>
                <a:t>Асинхронное 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</a:rPr>
                <a:t>API.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  PostgreSQL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</a:rPr>
                <a:t> — 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</a:rPr>
                <a:t>Основная БД.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  Alembic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</a:rPr>
                <a:t> — 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</a:rPr>
                <a:t>Миграции данных.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en-US" sz="3200" b="0" i="0" u="none" strike="noStrike" dirty="0">
                <a:solidFill>
                  <a:schemeClr val="bg1"/>
                </a:solidFill>
                <a:effectLst/>
              </a:endParaRPr>
            </a:p>
            <a:p>
              <a:pPr algn="l"/>
              <a:r>
                <a:rPr lang="ru-RU" sz="3200" b="1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ML Core (</a:t>
              </a:r>
              <a:r>
                <a:rPr lang="ru-RU" sz="3200" b="1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Ядро системы)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  </a:t>
              </a:r>
              <a:r>
                <a:rPr lang="en-GB" sz="3200" b="1" i="0" u="none" strike="noStrike" dirty="0" err="1">
                  <a:solidFill>
                    <a:schemeClr val="bg1"/>
                  </a:solidFill>
                  <a:effectLst/>
                </a:rPr>
                <a:t>Ollama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</a:rPr>
                <a:t> — 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</a:rPr>
                <a:t>Локальный </a:t>
              </a:r>
              <a:r>
                <a:rPr lang="ru-RU" sz="3200" b="0" i="0" u="none" strike="noStrike" dirty="0" err="1">
                  <a:solidFill>
                    <a:schemeClr val="bg1"/>
                  </a:solidFill>
                  <a:effectLst/>
                </a:rPr>
                <a:t>инференс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</a:rPr>
                <a:t>LLM.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  bge-m3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</a:rPr>
                <a:t> — 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</a:rPr>
                <a:t>Модель </a:t>
              </a:r>
              <a:r>
                <a:rPr lang="ru-RU" sz="3200" b="0" i="0" u="none" strike="noStrike" dirty="0" err="1">
                  <a:solidFill>
                    <a:schemeClr val="bg1"/>
                  </a:solidFill>
                  <a:effectLst/>
                </a:rPr>
                <a:t>эмбеддингов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</a:rPr>
                <a:t>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  </a:t>
              </a:r>
              <a:r>
                <a:rPr lang="en-GB" sz="3200" b="1" i="0" u="none" strike="noStrike" dirty="0" err="1">
                  <a:solidFill>
                    <a:schemeClr val="bg1"/>
                  </a:solidFill>
                  <a:effectLst/>
                </a:rPr>
                <a:t>pgvector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</a:rPr>
                <a:t> — 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</a:rPr>
                <a:t>Векторный поиск.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GB" sz="3200" b="1" i="0" u="none" strike="noStrike" dirty="0">
                  <a:solidFill>
                    <a:schemeClr val="bg1"/>
                  </a:solidFill>
                  <a:effectLst/>
                </a:rPr>
                <a:t>  Pandas/NumPy</a:t>
              </a:r>
              <a:r>
                <a:rPr lang="en-GB" sz="3200" b="0" i="0" u="none" strike="noStrike" dirty="0">
                  <a:solidFill>
                    <a:schemeClr val="bg1"/>
                  </a:solidFill>
                  <a:effectLst/>
                </a:rPr>
                <a:t> — 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</a:rPr>
                <a:t>Обработка данных.</a:t>
              </a:r>
            </a:p>
            <a:p>
              <a:pPr algn="l">
                <a:buFont typeface="Arial" panose="020B0604020202020204" pitchFamily="34" charset="0"/>
                <a:buChar char="•"/>
              </a:pPr>
              <a:endParaRPr lang="ru-RU" sz="2800" b="0" i="0" u="none" strike="noStrike" dirty="0">
                <a:solidFill>
                  <a:schemeClr val="bg1"/>
                </a:solidFill>
                <a:effectLst/>
              </a:endParaRPr>
            </a:p>
            <a:p>
              <a:endParaRPr lang="en-RU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57199" cy="981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305438" y="735297"/>
            <a:ext cx="308715" cy="149867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668158">
            <a:off x="14056813" y="5436167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48753" y="1428513"/>
            <a:ext cx="9315954" cy="2513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ru-RU" sz="9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Техническая реализация</a:t>
            </a:r>
            <a:endParaRPr lang="en-US" sz="12000" spc="-288" dirty="0">
              <a:solidFill>
                <a:schemeClr val="bg1"/>
              </a:solidFill>
              <a:latin typeface="Arial" panose="020B0604020202020204" pitchFamily="34" charset="0"/>
              <a:ea typeface="Arial Unicode"/>
              <a:cs typeface="Arial" panose="020B0604020202020204" pitchFamily="34" charset="0"/>
              <a:sym typeface="Arial Unicod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69168" y="630821"/>
            <a:ext cx="3133678" cy="33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</a:pPr>
            <a:r>
              <a:rPr lang="ru-RU" sz="1998" b="1" spc="-71" dirty="0">
                <a:solidFill>
                  <a:srgbClr val="FFFFFF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4Пикселя</a:t>
            </a:r>
            <a:endParaRPr lang="en-US" sz="1998" b="1" spc="-71" dirty="0">
              <a:solidFill>
                <a:srgbClr val="FFFFFF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470286" y="621318"/>
            <a:ext cx="378901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6/11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B4BF91-CC39-C2FE-292A-8DB45B41A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070" y="4303440"/>
            <a:ext cx="6141469" cy="60176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68158">
            <a:off x="-2164084" y="-3086100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46498"/>
            <a:ext cx="16230600" cy="567824"/>
            <a:chOff x="0" y="0"/>
            <a:chExt cx="4274726" cy="149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9550"/>
            </a:xfrm>
            <a:custGeom>
              <a:avLst/>
              <a:gdLst/>
              <a:ahLst/>
              <a:cxnLst/>
              <a:rect l="l" t="t" r="r" b="b"/>
              <a:pathLst>
                <a:path w="4274726" h="1495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5224"/>
                  </a:lnTo>
                  <a:cubicBezTo>
                    <a:pt x="4274726" y="131676"/>
                    <a:pt x="4272163" y="137863"/>
                    <a:pt x="4267601" y="142425"/>
                  </a:cubicBezTo>
                  <a:cubicBezTo>
                    <a:pt x="4263039" y="146987"/>
                    <a:pt x="4256851" y="149550"/>
                    <a:pt x="4250399" y="149550"/>
                  </a:cubicBezTo>
                  <a:lnTo>
                    <a:pt x="24327" y="149550"/>
                  </a:lnTo>
                  <a:cubicBezTo>
                    <a:pt x="10891" y="149550"/>
                    <a:pt x="0" y="138659"/>
                    <a:pt x="0" y="12522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RU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1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4399" y="4886736"/>
            <a:ext cx="6517626" cy="9558483"/>
            <a:chOff x="0" y="0"/>
            <a:chExt cx="1663880" cy="2392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3880" cy="2392186"/>
            </a:xfrm>
            <a:custGeom>
              <a:avLst/>
              <a:gdLst/>
              <a:ahLst/>
              <a:cxnLst/>
              <a:rect l="l" t="t" r="r" b="b"/>
              <a:pathLst>
                <a:path w="1663880" h="2392186">
                  <a:moveTo>
                    <a:pt x="62499" y="0"/>
                  </a:moveTo>
                  <a:lnTo>
                    <a:pt x="1601381" y="0"/>
                  </a:lnTo>
                  <a:cubicBezTo>
                    <a:pt x="1617957" y="0"/>
                    <a:pt x="1633854" y="6585"/>
                    <a:pt x="1645575" y="18305"/>
                  </a:cubicBezTo>
                  <a:cubicBezTo>
                    <a:pt x="1657295" y="30026"/>
                    <a:pt x="1663880" y="45923"/>
                    <a:pt x="1663880" y="62499"/>
                  </a:cubicBezTo>
                  <a:lnTo>
                    <a:pt x="1663880" y="2329687"/>
                  </a:lnTo>
                  <a:cubicBezTo>
                    <a:pt x="1663880" y="2364205"/>
                    <a:pt x="1635898" y="2392186"/>
                    <a:pt x="1601381" y="2392186"/>
                  </a:cubicBezTo>
                  <a:lnTo>
                    <a:pt x="62499" y="2392186"/>
                  </a:lnTo>
                  <a:cubicBezTo>
                    <a:pt x="45923" y="2392186"/>
                    <a:pt x="30026" y="2385601"/>
                    <a:pt x="18305" y="2373881"/>
                  </a:cubicBezTo>
                  <a:cubicBezTo>
                    <a:pt x="6585" y="2362160"/>
                    <a:pt x="0" y="2346263"/>
                    <a:pt x="0" y="2329687"/>
                  </a:cubicBezTo>
                  <a:lnTo>
                    <a:pt x="0" y="62499"/>
                  </a:lnTo>
                  <a:cubicBezTo>
                    <a:pt x="0" y="27982"/>
                    <a:pt x="27982" y="0"/>
                    <a:pt x="624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RU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63880" cy="2439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305438" y="735297"/>
            <a:ext cx="308715" cy="149867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668158">
            <a:off x="14056813" y="5436167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631571" y="6214985"/>
            <a:ext cx="11132566" cy="4876633"/>
            <a:chOff x="0" y="0"/>
            <a:chExt cx="2845663" cy="7098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45663" cy="709833"/>
            </a:xfrm>
            <a:custGeom>
              <a:avLst/>
              <a:gdLst/>
              <a:ahLst/>
              <a:cxnLst/>
              <a:rect l="l" t="t" r="r" b="b"/>
              <a:pathLst>
                <a:path w="2845663" h="709833">
                  <a:moveTo>
                    <a:pt x="36543" y="0"/>
                  </a:moveTo>
                  <a:lnTo>
                    <a:pt x="2809119" y="0"/>
                  </a:lnTo>
                  <a:cubicBezTo>
                    <a:pt x="2829302" y="0"/>
                    <a:pt x="2845663" y="16361"/>
                    <a:pt x="2845663" y="36543"/>
                  </a:cubicBezTo>
                  <a:lnTo>
                    <a:pt x="2845663" y="673290"/>
                  </a:lnTo>
                  <a:cubicBezTo>
                    <a:pt x="2845663" y="693472"/>
                    <a:pt x="2829302" y="709833"/>
                    <a:pt x="2809119" y="709833"/>
                  </a:cubicBezTo>
                  <a:lnTo>
                    <a:pt x="36543" y="709833"/>
                  </a:lnTo>
                  <a:cubicBezTo>
                    <a:pt x="26852" y="709833"/>
                    <a:pt x="17557" y="705983"/>
                    <a:pt x="10703" y="699130"/>
                  </a:cubicBezTo>
                  <a:cubicBezTo>
                    <a:pt x="3850" y="692276"/>
                    <a:pt x="0" y="682982"/>
                    <a:pt x="0" y="673290"/>
                  </a:cubicBezTo>
                  <a:lnTo>
                    <a:pt x="0" y="36543"/>
                  </a:lnTo>
                  <a:cubicBezTo>
                    <a:pt x="0" y="16361"/>
                    <a:pt x="16361" y="0"/>
                    <a:pt x="3654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845663" cy="75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87020" y="1416102"/>
            <a:ext cx="9040794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ru-RU" sz="8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Архитектура </a:t>
            </a:r>
            <a:r>
              <a:rPr lang="en-US" sz="8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RecSys</a:t>
            </a:r>
            <a:r>
              <a:rPr lang="ru-RU" sz="8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а</a:t>
            </a:r>
            <a:endParaRPr lang="ru-RU" sz="8800" spc="-288" dirty="0">
              <a:solidFill>
                <a:schemeClr val="bg1"/>
              </a:solidFill>
              <a:latin typeface="Arial" panose="020B0604020202020204" pitchFamily="34" charset="0"/>
              <a:ea typeface="Arial Unicode"/>
              <a:cs typeface="Arial" panose="020B0604020202020204" pitchFamily="34" charset="0"/>
              <a:sym typeface="Arial Unicod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769168" y="630821"/>
            <a:ext cx="3133678" cy="33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</a:pPr>
            <a:r>
              <a:rPr lang="ru-RU" sz="1998" b="1" spc="-71" dirty="0">
                <a:solidFill>
                  <a:srgbClr val="FFFFFF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4Пикселя</a:t>
            </a:r>
            <a:endParaRPr lang="en-US" sz="1998" b="1" spc="-71" dirty="0">
              <a:solidFill>
                <a:srgbClr val="FFFFFF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01000" y="6384241"/>
            <a:ext cx="9877203" cy="3963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ru-RU" sz="3500" b="1" dirty="0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02 </a:t>
            </a:r>
            <a:r>
              <a:rPr lang="en-GB" sz="2800" b="1" dirty="0">
                <a:solidFill>
                  <a:schemeClr val="bg1"/>
                </a:solidFill>
              </a:rPr>
              <a:t>Data Ingestion:</a:t>
            </a:r>
            <a:r>
              <a:rPr lang="en-GB" sz="2800" dirty="0">
                <a:solidFill>
                  <a:schemeClr val="bg1"/>
                </a:solidFill>
              </a:rPr>
              <a:t> </a:t>
            </a:r>
            <a:r>
              <a:rPr lang="ru-RU" sz="2800" dirty="0" err="1">
                <a:solidFill>
                  <a:schemeClr val="bg1"/>
                </a:solidFill>
              </a:rPr>
              <a:t>Парсинг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-GB" sz="2800" dirty="0">
                <a:solidFill>
                  <a:schemeClr val="bg1"/>
                </a:solidFill>
              </a:rPr>
              <a:t>JSON-</a:t>
            </a:r>
            <a:r>
              <a:rPr lang="ru-RU" sz="2800" dirty="0">
                <a:solidFill>
                  <a:schemeClr val="bg1"/>
                </a:solidFill>
              </a:rPr>
              <a:t>атрибутов (</a:t>
            </a:r>
            <a:r>
              <a:rPr lang="en-GB" sz="2800" dirty="0" err="1">
                <a:solidFill>
                  <a:schemeClr val="bg1"/>
                </a:solidFill>
              </a:rPr>
              <a:t>key_params</a:t>
            </a:r>
            <a:r>
              <a:rPr lang="en-GB" sz="2800" dirty="0">
                <a:solidFill>
                  <a:schemeClr val="bg1"/>
                </a:solidFill>
              </a:rPr>
              <a:t>) → </a:t>
            </a:r>
            <a:r>
              <a:rPr lang="ru-RU" sz="2800" dirty="0">
                <a:solidFill>
                  <a:schemeClr val="bg1"/>
                </a:solidFill>
              </a:rPr>
              <a:t>Формирование семантического </a:t>
            </a:r>
            <a:r>
              <a:rPr lang="ru-RU" sz="2800" dirty="0" err="1">
                <a:solidFill>
                  <a:schemeClr val="bg1"/>
                </a:solidFill>
              </a:rPr>
              <a:t>промпта</a:t>
            </a:r>
            <a:r>
              <a:rPr lang="ru-RU" sz="2800" dirty="0">
                <a:solidFill>
                  <a:schemeClr val="bg1"/>
                </a:solidFill>
              </a:rPr>
              <a:t> («товар для стен, материал гипс...»).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Retrieval (</a:t>
            </a:r>
            <a:r>
              <a:rPr lang="ru-RU" sz="2800" b="1" dirty="0">
                <a:solidFill>
                  <a:schemeClr val="bg1"/>
                </a:solidFill>
              </a:rPr>
              <a:t>Поиск):</a:t>
            </a:r>
            <a:r>
              <a:rPr lang="ru-RU" sz="2800" dirty="0">
                <a:solidFill>
                  <a:schemeClr val="bg1"/>
                </a:solidFill>
              </a:rPr>
              <a:t> Быстрый поиск </a:t>
            </a:r>
            <a:r>
              <a:rPr lang="en-GB" sz="2800" b="1" dirty="0">
                <a:solidFill>
                  <a:schemeClr val="bg1"/>
                </a:solidFill>
              </a:rPr>
              <a:t>Top-K </a:t>
            </a:r>
            <a:r>
              <a:rPr lang="ru-RU" sz="2800" b="1" dirty="0">
                <a:solidFill>
                  <a:schemeClr val="bg1"/>
                </a:solidFill>
              </a:rPr>
              <a:t>кандидатов</a:t>
            </a:r>
            <a:r>
              <a:rPr lang="ru-RU" sz="2800" dirty="0">
                <a:solidFill>
                  <a:schemeClr val="bg1"/>
                </a:solidFill>
              </a:rPr>
              <a:t> (</a:t>
            </a:r>
            <a:r>
              <a:rPr lang="en-GB" sz="2800" dirty="0">
                <a:solidFill>
                  <a:schemeClr val="bg1"/>
                </a:solidFill>
              </a:rPr>
              <a:t>ANN - Approximate Nearest </a:t>
            </a:r>
            <a:r>
              <a:rPr lang="en-GB" sz="2800" dirty="0" err="1">
                <a:solidFill>
                  <a:schemeClr val="bg1"/>
                </a:solidFill>
              </a:rPr>
              <a:t>Neighbors</a:t>
            </a:r>
            <a:r>
              <a:rPr lang="en-GB" sz="2800" dirty="0">
                <a:solidFill>
                  <a:schemeClr val="bg1"/>
                </a:solidFill>
              </a:rPr>
              <a:t>) </a:t>
            </a:r>
            <a:r>
              <a:rPr lang="ru-RU" sz="2800" dirty="0">
                <a:solidFill>
                  <a:schemeClr val="bg1"/>
                </a:solidFill>
              </a:rPr>
              <a:t>по косинусному сходству.</a:t>
            </a:r>
          </a:p>
          <a:p>
            <a:r>
              <a:rPr lang="en-GB" sz="2800" b="1" dirty="0">
                <a:solidFill>
                  <a:schemeClr val="bg1"/>
                </a:solidFill>
              </a:rPr>
              <a:t>Orchestration:</a:t>
            </a:r>
            <a:r>
              <a:rPr lang="en-GB" sz="2800" dirty="0">
                <a:solidFill>
                  <a:schemeClr val="bg1"/>
                </a:solidFill>
              </a:rPr>
              <a:t> </a:t>
            </a:r>
            <a:r>
              <a:rPr lang="ru-RU" sz="2800" dirty="0">
                <a:solidFill>
                  <a:schemeClr val="bg1"/>
                </a:solidFill>
              </a:rPr>
              <a:t>Асинхронный сервис на </a:t>
            </a:r>
            <a:r>
              <a:rPr lang="en-GB" sz="2800" b="1" dirty="0" err="1">
                <a:solidFill>
                  <a:schemeClr val="bg1"/>
                </a:solidFill>
              </a:rPr>
              <a:t>FastAPI</a:t>
            </a:r>
            <a:r>
              <a:rPr lang="en-GB" sz="2800" dirty="0">
                <a:solidFill>
                  <a:schemeClr val="bg1"/>
                </a:solidFill>
              </a:rPr>
              <a:t> </a:t>
            </a:r>
            <a:r>
              <a:rPr lang="ru-RU" sz="2800" dirty="0">
                <a:solidFill>
                  <a:schemeClr val="bg1"/>
                </a:solidFill>
              </a:rPr>
              <a:t>управляет потоками данных и передает кандидатов в модуль рекомендаций.</a:t>
            </a:r>
          </a:p>
          <a:p>
            <a:pPr algn="l">
              <a:lnSpc>
                <a:spcPts val="3430"/>
              </a:lnSpc>
            </a:pP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Aileron Bold"/>
              <a:cs typeface="Arial" panose="020B0604020202020204" pitchFamily="34" charset="0"/>
              <a:sym typeface="Aileron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57995" y="5428437"/>
            <a:ext cx="6228046" cy="3532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ru-RU" sz="3500" b="1" dirty="0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01</a:t>
            </a:r>
            <a:r>
              <a:rPr lang="en-GB" sz="28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ML-</a:t>
            </a:r>
            <a:r>
              <a:rPr lang="ru-RU" sz="2800" b="1" i="0" u="none" strike="noStrike" dirty="0" err="1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инференс</a:t>
            </a:r>
            <a:r>
              <a:rPr lang="ru-RU" sz="2800" b="1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 (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Local AI):</a:t>
            </a:r>
            <a:endParaRPr lang="en-GB" sz="2800" b="0" i="0" u="none" strike="noStrike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algn="just"/>
            <a:r>
              <a:rPr lang="ru-RU" sz="2800" b="1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Модель: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 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bge-m3</a:t>
            </a:r>
            <a:r>
              <a:rPr lang="ru-RU" sz="2800" dirty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запущена локально через </a:t>
            </a:r>
            <a:r>
              <a:rPr lang="en-GB" sz="2800" b="1" i="0" u="none" strike="noStrike" dirty="0" err="1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Ollama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sz="2800" b="1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Приватность: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 Полный 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On-Premise 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контур. Данные о товарах и пользователях не покидают периметр сервера.</a:t>
            </a:r>
          </a:p>
          <a:p>
            <a:pPr algn="l">
              <a:lnSpc>
                <a:spcPts val="3430"/>
              </a:lnSpc>
            </a:pP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Aileron Bold"/>
              <a:cs typeface="Arial" panose="020B0604020202020204" pitchFamily="34" charset="0"/>
              <a:sym typeface="Aileron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470286" y="621318"/>
            <a:ext cx="378901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7/11</a:t>
            </a:r>
          </a:p>
        </p:txBody>
      </p:sp>
      <p:sp>
        <p:nvSpPr>
          <p:cNvPr id="14" name="Google Shape;163;p36">
            <a:extLst>
              <a:ext uri="{FF2B5EF4-FFF2-40B4-BE49-F238E27FC236}">
                <a16:creationId xmlns:a16="http://schemas.microsoft.com/office/drawing/2014/main" id="{9D5C3C85-24D1-71AE-487B-681D0BDE3DFF}"/>
              </a:ext>
            </a:extLst>
          </p:cNvPr>
          <p:cNvSpPr/>
          <p:nvPr/>
        </p:nvSpPr>
        <p:spPr>
          <a:xfrm>
            <a:off x="494399" y="9665978"/>
            <a:ext cx="1299394" cy="127190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163;p36">
            <a:extLst>
              <a:ext uri="{FF2B5EF4-FFF2-40B4-BE49-F238E27FC236}">
                <a16:creationId xmlns:a16="http://schemas.microsoft.com/office/drawing/2014/main" id="{E69E2B8E-7515-19B4-4969-D296F687012E}"/>
              </a:ext>
            </a:extLst>
          </p:cNvPr>
          <p:cNvSpPr/>
          <p:nvPr/>
        </p:nvSpPr>
        <p:spPr>
          <a:xfrm>
            <a:off x="1783588" y="9802488"/>
            <a:ext cx="1064590" cy="93739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163;p36">
            <a:extLst>
              <a:ext uri="{FF2B5EF4-FFF2-40B4-BE49-F238E27FC236}">
                <a16:creationId xmlns:a16="http://schemas.microsoft.com/office/drawing/2014/main" id="{AABC4355-DC87-8C15-A05A-1C13A34B8A95}"/>
              </a:ext>
            </a:extLst>
          </p:cNvPr>
          <p:cNvSpPr/>
          <p:nvPr/>
        </p:nvSpPr>
        <p:spPr>
          <a:xfrm>
            <a:off x="2879006" y="9899624"/>
            <a:ext cx="835838" cy="81112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oogle Shape;3320;p71">
            <a:extLst>
              <a:ext uri="{FF2B5EF4-FFF2-40B4-BE49-F238E27FC236}">
                <a16:creationId xmlns:a16="http://schemas.microsoft.com/office/drawing/2014/main" id="{B3C647F3-C901-A59A-4704-D0C04B4FB5DC}"/>
              </a:ext>
            </a:extLst>
          </p:cNvPr>
          <p:cNvGrpSpPr/>
          <p:nvPr/>
        </p:nvGrpSpPr>
        <p:grpSpPr>
          <a:xfrm>
            <a:off x="3789469" y="9882220"/>
            <a:ext cx="775202" cy="809560"/>
            <a:chOff x="5058450" y="1870100"/>
            <a:chExt cx="58075" cy="51600"/>
          </a:xfrm>
        </p:grpSpPr>
        <p:sp>
          <p:nvSpPr>
            <p:cNvPr id="22" name="Google Shape;3321;p71">
              <a:extLst>
                <a:ext uri="{FF2B5EF4-FFF2-40B4-BE49-F238E27FC236}">
                  <a16:creationId xmlns:a16="http://schemas.microsoft.com/office/drawing/2014/main" id="{B33249BD-2217-CE74-CE71-FD539FC198A2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Google Shape;3322;p71">
              <a:extLst>
                <a:ext uri="{FF2B5EF4-FFF2-40B4-BE49-F238E27FC236}">
                  <a16:creationId xmlns:a16="http://schemas.microsoft.com/office/drawing/2014/main" id="{7DCC08A4-EE7F-4DAC-DF39-614A7DF4E243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oogle Shape;3320;p71">
            <a:extLst>
              <a:ext uri="{FF2B5EF4-FFF2-40B4-BE49-F238E27FC236}">
                <a16:creationId xmlns:a16="http://schemas.microsoft.com/office/drawing/2014/main" id="{7C3F4470-47E6-FA40-3F9B-D86B462B3C16}"/>
              </a:ext>
            </a:extLst>
          </p:cNvPr>
          <p:cNvGrpSpPr/>
          <p:nvPr/>
        </p:nvGrpSpPr>
        <p:grpSpPr>
          <a:xfrm>
            <a:off x="4787819" y="9866407"/>
            <a:ext cx="775202" cy="809560"/>
            <a:chOff x="5058450" y="1870100"/>
            <a:chExt cx="58075" cy="51600"/>
          </a:xfrm>
        </p:grpSpPr>
        <p:sp>
          <p:nvSpPr>
            <p:cNvPr id="30" name="Google Shape;3321;p71">
              <a:extLst>
                <a:ext uri="{FF2B5EF4-FFF2-40B4-BE49-F238E27FC236}">
                  <a16:creationId xmlns:a16="http://schemas.microsoft.com/office/drawing/2014/main" id="{3D04F23D-4081-F635-31A8-CBB4758FE181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3322;p71">
              <a:extLst>
                <a:ext uri="{FF2B5EF4-FFF2-40B4-BE49-F238E27FC236}">
                  <a16:creationId xmlns:a16="http://schemas.microsoft.com/office/drawing/2014/main" id="{34E94787-C320-8072-7242-4A2787511F99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oogle Shape;3320;p71">
            <a:extLst>
              <a:ext uri="{FF2B5EF4-FFF2-40B4-BE49-F238E27FC236}">
                <a16:creationId xmlns:a16="http://schemas.microsoft.com/office/drawing/2014/main" id="{067B7173-ABE2-65C8-B5A3-EDBC0C1B3351}"/>
              </a:ext>
            </a:extLst>
          </p:cNvPr>
          <p:cNvGrpSpPr/>
          <p:nvPr/>
        </p:nvGrpSpPr>
        <p:grpSpPr>
          <a:xfrm>
            <a:off x="5794966" y="9866407"/>
            <a:ext cx="775202" cy="809560"/>
            <a:chOff x="5058450" y="1870100"/>
            <a:chExt cx="58075" cy="51600"/>
          </a:xfrm>
        </p:grpSpPr>
        <p:sp>
          <p:nvSpPr>
            <p:cNvPr id="33" name="Google Shape;3321;p71">
              <a:extLst>
                <a:ext uri="{FF2B5EF4-FFF2-40B4-BE49-F238E27FC236}">
                  <a16:creationId xmlns:a16="http://schemas.microsoft.com/office/drawing/2014/main" id="{41922C26-235B-E51D-0FFD-811B20629756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Google Shape;3322;p71">
              <a:extLst>
                <a:ext uri="{FF2B5EF4-FFF2-40B4-BE49-F238E27FC236}">
                  <a16:creationId xmlns:a16="http://schemas.microsoft.com/office/drawing/2014/main" id="{AFAA43D3-84D5-6C47-DCF4-9797094F4EE9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3285456-EBBE-E3BE-8B51-3D9B5721C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51110">
            <a:off x="10320800" y="1010739"/>
            <a:ext cx="5237602" cy="58377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68158">
            <a:off x="-3253668" y="-3229636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46498"/>
            <a:ext cx="16230600" cy="567824"/>
            <a:chOff x="0" y="0"/>
            <a:chExt cx="4274726" cy="149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9550"/>
            </a:xfrm>
            <a:custGeom>
              <a:avLst/>
              <a:gdLst/>
              <a:ahLst/>
              <a:cxnLst/>
              <a:rect l="l" t="t" r="r" b="b"/>
              <a:pathLst>
                <a:path w="4274726" h="1495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5224"/>
                  </a:lnTo>
                  <a:cubicBezTo>
                    <a:pt x="4274726" y="131676"/>
                    <a:pt x="4272163" y="137863"/>
                    <a:pt x="4267601" y="142425"/>
                  </a:cubicBezTo>
                  <a:cubicBezTo>
                    <a:pt x="4263039" y="146987"/>
                    <a:pt x="4256851" y="149550"/>
                    <a:pt x="4250399" y="149550"/>
                  </a:cubicBezTo>
                  <a:lnTo>
                    <a:pt x="24327" y="149550"/>
                  </a:lnTo>
                  <a:cubicBezTo>
                    <a:pt x="10891" y="149550"/>
                    <a:pt x="0" y="138659"/>
                    <a:pt x="0" y="12522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RU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1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88729" y="2101272"/>
            <a:ext cx="9450496" cy="3700274"/>
            <a:chOff x="-440190" y="-47625"/>
            <a:chExt cx="2489019" cy="974558"/>
          </a:xfrm>
        </p:grpSpPr>
        <p:sp>
          <p:nvSpPr>
            <p:cNvPr id="7" name="Freeform 7"/>
            <p:cNvSpPr/>
            <p:nvPr/>
          </p:nvSpPr>
          <p:spPr>
            <a:xfrm>
              <a:off x="-440190" y="83241"/>
              <a:ext cx="2348066" cy="843692"/>
            </a:xfrm>
            <a:custGeom>
              <a:avLst/>
              <a:gdLst/>
              <a:ahLst/>
              <a:cxnLst/>
              <a:rect l="l" t="t" r="r" b="b"/>
              <a:pathLst>
                <a:path w="2048829" h="796067">
                  <a:moveTo>
                    <a:pt x="50756" y="0"/>
                  </a:moveTo>
                  <a:lnTo>
                    <a:pt x="1998073" y="0"/>
                  </a:lnTo>
                  <a:cubicBezTo>
                    <a:pt x="2011535" y="0"/>
                    <a:pt x="2024445" y="5347"/>
                    <a:pt x="2033963" y="14866"/>
                  </a:cubicBezTo>
                  <a:cubicBezTo>
                    <a:pt x="2043482" y="24385"/>
                    <a:pt x="2048829" y="37295"/>
                    <a:pt x="2048829" y="50756"/>
                  </a:cubicBezTo>
                  <a:lnTo>
                    <a:pt x="2048829" y="745311"/>
                  </a:lnTo>
                  <a:cubicBezTo>
                    <a:pt x="2048829" y="773343"/>
                    <a:pt x="2026105" y="796067"/>
                    <a:pt x="1998073" y="796067"/>
                  </a:cubicBezTo>
                  <a:lnTo>
                    <a:pt x="50756" y="796067"/>
                  </a:lnTo>
                  <a:cubicBezTo>
                    <a:pt x="22724" y="796067"/>
                    <a:pt x="0" y="773343"/>
                    <a:pt x="0" y="745311"/>
                  </a:cubicBezTo>
                  <a:lnTo>
                    <a:pt x="0" y="50756"/>
                  </a:lnTo>
                  <a:cubicBezTo>
                    <a:pt x="0" y="22724"/>
                    <a:pt x="22724" y="0"/>
                    <a:pt x="5075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r>
                <a:rPr lang="en-GB" sz="5200" b="1" i="0" u="none" strike="noStrike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Score=(</a:t>
              </a:r>
              <a:r>
                <a:rPr lang="en-US" sz="5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VF</a:t>
              </a:r>
              <a:r>
                <a:rPr lang="en-GB" sz="5200" b="1" i="0" u="none" strike="noStrike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×0.8+WT​×0.2)×PP​</a:t>
              </a:r>
            </a:p>
            <a:p>
              <a:endParaRPr lang="en-RU" dirty="0"/>
            </a:p>
            <a:p>
              <a:endParaRPr lang="en-RU" dirty="0"/>
            </a:p>
            <a:p>
              <a:endParaRPr lang="en-RU" dirty="0"/>
            </a:p>
            <a:p>
              <a:r>
                <a:rPr lang="en-RU" sz="28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VF = </a:t>
              </a:r>
              <a:r>
                <a:rPr lang="ru-RU" sz="28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балл векторный поиск</a:t>
              </a:r>
            </a:p>
            <a:p>
              <a:r>
                <a:rPr lang="en-US" sz="28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WT</a:t>
              </a:r>
              <a:r>
                <a:rPr lang="ru-RU" sz="28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 = вес </a:t>
              </a:r>
              <a:r>
                <a:rPr lang="en-US" sz="28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Thompson Sampling</a:t>
              </a:r>
            </a:p>
            <a:p>
              <a:r>
                <a:rPr lang="en-US" sz="28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PP = </a:t>
              </a:r>
              <a:r>
                <a:rPr lang="ru-RU" sz="2800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Штраф за цена</a:t>
              </a:r>
              <a:endParaRPr lang="en-RU" sz="2800" dirty="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048829" cy="843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305438" y="735297"/>
            <a:ext cx="308715" cy="149867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668158">
            <a:off x="-2846195" y="5806530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RU" dirty="0"/>
          </a:p>
        </p:txBody>
      </p:sp>
      <p:sp>
        <p:nvSpPr>
          <p:cNvPr id="19" name="TextBox 19"/>
          <p:cNvSpPr txBox="1"/>
          <p:nvPr/>
        </p:nvSpPr>
        <p:spPr>
          <a:xfrm>
            <a:off x="575020" y="1118835"/>
            <a:ext cx="14328037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ru-RU" sz="8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Алгоритм Рекомендаций</a:t>
            </a:r>
            <a:endParaRPr lang="en-US" sz="8800" spc="-288" dirty="0">
              <a:solidFill>
                <a:schemeClr val="bg1"/>
              </a:solidFill>
              <a:latin typeface="Arial" panose="020B0604020202020204" pitchFamily="34" charset="0"/>
              <a:ea typeface="Arial Unicode"/>
              <a:cs typeface="Arial" panose="020B0604020202020204" pitchFamily="34" charset="0"/>
              <a:sym typeface="Arial Unicod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69168" y="630821"/>
            <a:ext cx="3133678" cy="33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</a:pPr>
            <a:r>
              <a:rPr lang="ru-RU" sz="1998" b="1" spc="-71" dirty="0">
                <a:solidFill>
                  <a:srgbClr val="FFFFFF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4Пикселя</a:t>
            </a:r>
            <a:endParaRPr lang="en-US" sz="1998" b="1" spc="-71" dirty="0">
              <a:solidFill>
                <a:srgbClr val="FFFFFF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46" name="Google Shape;163;p36">
            <a:extLst>
              <a:ext uri="{FF2B5EF4-FFF2-40B4-BE49-F238E27FC236}">
                <a16:creationId xmlns:a16="http://schemas.microsoft.com/office/drawing/2014/main" id="{7EEB73EB-8B56-4230-A7D7-5DC397458276}"/>
              </a:ext>
            </a:extLst>
          </p:cNvPr>
          <p:cNvSpPr/>
          <p:nvPr/>
        </p:nvSpPr>
        <p:spPr>
          <a:xfrm>
            <a:off x="19237976" y="6814376"/>
            <a:ext cx="2228798" cy="227337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Подзаголовок 9">
            <a:extLst>
              <a:ext uri="{FF2B5EF4-FFF2-40B4-BE49-F238E27FC236}">
                <a16:creationId xmlns:a16="http://schemas.microsoft.com/office/drawing/2014/main" id="{5B514512-AC69-4F10-BF19-FEF23ABBFBCA}"/>
              </a:ext>
            </a:extLst>
          </p:cNvPr>
          <p:cNvSpPr txBox="1">
            <a:spLocks/>
          </p:cNvSpPr>
          <p:nvPr/>
        </p:nvSpPr>
        <p:spPr>
          <a:xfrm>
            <a:off x="1545756" y="4426875"/>
            <a:ext cx="1482734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ru-RU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Подзаголовок 9">
            <a:extLst>
              <a:ext uri="{FF2B5EF4-FFF2-40B4-BE49-F238E27FC236}">
                <a16:creationId xmlns:a16="http://schemas.microsoft.com/office/drawing/2014/main" id="{D89A64DB-2D0E-4377-8EB5-8A2290B71458}"/>
              </a:ext>
            </a:extLst>
          </p:cNvPr>
          <p:cNvSpPr txBox="1">
            <a:spLocks/>
          </p:cNvSpPr>
          <p:nvPr/>
        </p:nvSpPr>
        <p:spPr>
          <a:xfrm>
            <a:off x="222563" y="9087749"/>
            <a:ext cx="1216951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ru-RU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Подзаголовок 9">
            <a:extLst>
              <a:ext uri="{FF2B5EF4-FFF2-40B4-BE49-F238E27FC236}">
                <a16:creationId xmlns:a16="http://schemas.microsoft.com/office/drawing/2014/main" id="{077FA9AC-C00A-4E12-B701-66CEEEB201CE}"/>
              </a:ext>
            </a:extLst>
          </p:cNvPr>
          <p:cNvSpPr txBox="1">
            <a:spLocks/>
          </p:cNvSpPr>
          <p:nvPr/>
        </p:nvSpPr>
        <p:spPr>
          <a:xfrm>
            <a:off x="12451135" y="8958702"/>
            <a:ext cx="1019151" cy="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ru-RU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25">
            <a:extLst>
              <a:ext uri="{FF2B5EF4-FFF2-40B4-BE49-F238E27FC236}">
                <a16:creationId xmlns:a16="http://schemas.microsoft.com/office/drawing/2014/main" id="{7DFD9F56-E77C-422B-902A-47A48C3B2FAE}"/>
              </a:ext>
            </a:extLst>
          </p:cNvPr>
          <p:cNvSpPr txBox="1"/>
          <p:nvPr/>
        </p:nvSpPr>
        <p:spPr>
          <a:xfrm>
            <a:off x="13470286" y="621318"/>
            <a:ext cx="378901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8/11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24174D-ACCC-2657-98E5-E17158CACEA2}"/>
              </a:ext>
            </a:extLst>
          </p:cNvPr>
          <p:cNvSpPr txBox="1"/>
          <p:nvPr/>
        </p:nvSpPr>
        <p:spPr>
          <a:xfrm>
            <a:off x="501611" y="2283454"/>
            <a:ext cx="8752681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800" b="1" dirty="0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rPr>
              <a:t>01 </a:t>
            </a:r>
            <a:r>
              <a:rPr lang="ru-RU" sz="2800" b="1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Гибридная формула релевантности: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 Мы не просто ищем похожие товары, мы взвешиваем семантику и опыт пользователей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.</a:t>
            </a:r>
            <a:endParaRPr lang="ru-RU" sz="2800" b="0" i="0" u="none" strike="noStrike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ru-RU" sz="2800" b="1" dirty="0">
                <a:solidFill>
                  <a:srgbClr val="FFFFFF"/>
                </a:solidFill>
                <a:ea typeface="Aileron Bold"/>
                <a:cs typeface="Arial" panose="020B0604020202020204" pitchFamily="34" charset="0"/>
                <a:sym typeface="Aileron Bold"/>
              </a:rPr>
              <a:t>02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 </a:t>
            </a:r>
            <a:r>
              <a:rPr lang="ru-RU" sz="2800" b="1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Компоненты формулы:</a:t>
            </a:r>
            <a:endParaRPr lang="ru-RU" sz="2800" b="0" i="0" u="none" strike="noStrike" dirty="0">
              <a:solidFill>
                <a:schemeClr val="bg1"/>
              </a:solidFill>
              <a:effectLst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Vector Similarity (80%):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 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Базовая семантическая близость товаров (косинусное расстояние).</a:t>
            </a:r>
          </a:p>
          <a:p>
            <a:pPr algn="l">
              <a:lnSpc>
                <a:spcPct val="150000"/>
              </a:lnSpc>
            </a:pPr>
            <a:r>
              <a:rPr lang="en-GB" sz="2800" b="1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Active Learning (20%):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 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Используем </a:t>
            </a:r>
            <a:r>
              <a:rPr lang="en-GB" sz="2800" b="1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Thompson Sampling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Каждая пара товаров имеет 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Beta-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распределение (</a:t>
            </a:r>
            <a:r>
              <a:rPr lang="el-GR" sz="2800" b="0" i="0" u="none" strike="noStrike" dirty="0" err="1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α,β</a:t>
            </a:r>
            <a:r>
              <a:rPr lang="el-GR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).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Лайк → увеличивает </a:t>
            </a:r>
            <a:r>
              <a:rPr lang="el-GR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α, </a:t>
            </a:r>
            <a:r>
              <a:rPr lang="ru-RU" sz="2800" b="0" i="0" u="none" strike="noStrike" dirty="0" err="1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Дизлайк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 → увеличивает </a:t>
            </a:r>
            <a:r>
              <a:rPr lang="el-GR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β.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b="0" i="1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Результат: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 Система динамически продвигает успешные товары и </a:t>
            </a:r>
            <a:r>
              <a:rPr lang="ru-RU" sz="2800" b="0" i="0" u="none" strike="noStrike" dirty="0" err="1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пессимизирует</a:t>
            </a:r>
            <a:r>
              <a:rPr lang="ru-RU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 неуспешные</a:t>
            </a:r>
            <a:r>
              <a:rPr lang="en-GB" sz="28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.</a:t>
            </a:r>
          </a:p>
          <a:p>
            <a:endParaRPr lang="en-RU" dirty="0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32C3CDFB-D1B2-8AE0-4FCA-79DCD8EAC2C7}"/>
              </a:ext>
            </a:extLst>
          </p:cNvPr>
          <p:cNvGrpSpPr/>
          <p:nvPr/>
        </p:nvGrpSpPr>
        <p:grpSpPr>
          <a:xfrm>
            <a:off x="9498164" y="6683291"/>
            <a:ext cx="9326956" cy="3767203"/>
            <a:chOff x="-132663" y="-47625"/>
            <a:chExt cx="1489862" cy="992185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7D2582E-E863-10AC-AF09-EFA50A63C7C2}"/>
                </a:ext>
              </a:extLst>
            </p:cNvPr>
            <p:cNvSpPr/>
            <p:nvPr/>
          </p:nvSpPr>
          <p:spPr>
            <a:xfrm>
              <a:off x="-132663" y="10993"/>
              <a:ext cx="1357199" cy="933567"/>
            </a:xfrm>
            <a:custGeom>
              <a:avLst/>
              <a:gdLst/>
              <a:ahLst/>
              <a:cxnLst/>
              <a:rect l="l" t="t" r="r" b="b"/>
              <a:pathLst>
                <a:path w="1357199" h="933567">
                  <a:moveTo>
                    <a:pt x="76621" y="0"/>
                  </a:moveTo>
                  <a:lnTo>
                    <a:pt x="1280578" y="0"/>
                  </a:lnTo>
                  <a:cubicBezTo>
                    <a:pt x="1300899" y="0"/>
                    <a:pt x="1320388" y="8073"/>
                    <a:pt x="1334757" y="22442"/>
                  </a:cubicBezTo>
                  <a:cubicBezTo>
                    <a:pt x="1349127" y="36811"/>
                    <a:pt x="1357199" y="56300"/>
                    <a:pt x="1357199" y="76621"/>
                  </a:cubicBezTo>
                  <a:lnTo>
                    <a:pt x="1357199" y="856946"/>
                  </a:lnTo>
                  <a:cubicBezTo>
                    <a:pt x="1357199" y="877267"/>
                    <a:pt x="1349127" y="896756"/>
                    <a:pt x="1334757" y="911125"/>
                  </a:cubicBezTo>
                  <a:cubicBezTo>
                    <a:pt x="1320388" y="925495"/>
                    <a:pt x="1300899" y="933567"/>
                    <a:pt x="1280578" y="933567"/>
                  </a:cubicBezTo>
                  <a:lnTo>
                    <a:pt x="76621" y="933567"/>
                  </a:lnTo>
                  <a:cubicBezTo>
                    <a:pt x="56300" y="933567"/>
                    <a:pt x="36811" y="925495"/>
                    <a:pt x="22442" y="911125"/>
                  </a:cubicBezTo>
                  <a:cubicBezTo>
                    <a:pt x="8073" y="896756"/>
                    <a:pt x="0" y="877267"/>
                    <a:pt x="0" y="856946"/>
                  </a:cubicBezTo>
                  <a:lnTo>
                    <a:pt x="0" y="76621"/>
                  </a:lnTo>
                  <a:cubicBezTo>
                    <a:pt x="0" y="56300"/>
                    <a:pt x="8073" y="36811"/>
                    <a:pt x="22442" y="22442"/>
                  </a:cubicBezTo>
                  <a:cubicBezTo>
                    <a:pt x="36811" y="8073"/>
                    <a:pt x="56300" y="0"/>
                    <a:pt x="7662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18426">
                    <a:alpha val="100000"/>
                  </a:srgbClr>
                </a:gs>
                <a:gs pos="100000">
                  <a:srgbClr val="8B520C">
                    <a:alpha val="100000"/>
                  </a:srgbClr>
                </a:gs>
              </a:gsLst>
              <a:lin ang="0"/>
            </a:gra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pPr algn="l"/>
              <a:r>
                <a:rPr lang="ru-RU" sz="3200" b="1" i="0" u="none" strike="noStrike" dirty="0">
                  <a:solidFill>
                    <a:schemeClr val="bg1"/>
                  </a:solidFill>
                  <a:effectLst/>
                  <a:cs typeface="Times New Roman" panose="02020603050405020304" pitchFamily="18" charset="0"/>
                </a:rPr>
                <a:t>Бизнес-фильтр </a:t>
              </a:r>
              <a:r>
                <a:rPr lang="en-US" sz="3200" b="1" i="0" u="none" strike="noStrike" dirty="0">
                  <a:solidFill>
                    <a:schemeClr val="bg1"/>
                  </a:solidFill>
                  <a:effectLst/>
                  <a:cs typeface="Times New Roman" panose="02020603050405020304" pitchFamily="18" charset="0"/>
                </a:rPr>
                <a:t>/</a:t>
              </a:r>
              <a:r>
                <a:rPr lang="en-GB" sz="3200" b="1" i="0" u="none" strike="noStrike" dirty="0">
                  <a:solidFill>
                    <a:schemeClr val="bg1"/>
                  </a:solidFill>
                  <a:effectLst/>
                  <a:cs typeface="Times New Roman" panose="02020603050405020304" pitchFamily="18" charset="0"/>
                </a:rPr>
                <a:t>Price Penalty(PP):</a:t>
              </a:r>
              <a:endParaRPr lang="en-GB" sz="32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endParaRPr>
            </a:p>
            <a:p>
              <a:pPr algn="l"/>
              <a:r>
                <a:rPr lang="ru-RU" sz="3200" b="0" i="0" u="none" strike="noStrike" dirty="0">
                  <a:solidFill>
                    <a:schemeClr val="bg1"/>
                  </a:solidFill>
                  <a:effectLst/>
                  <a:cs typeface="Times New Roman" panose="02020603050405020304" pitchFamily="18" charset="0"/>
                </a:rPr>
                <a:t>Защита от неадекватных рекомендаций: если сопутствующий товар дороже основного в </a:t>
              </a:r>
              <a:r>
                <a:rPr lang="ru-RU" sz="3200" b="1" i="0" u="none" strike="noStrike" dirty="0">
                  <a:solidFill>
                    <a:schemeClr val="bg1"/>
                  </a:solidFill>
                  <a:effectLst/>
                  <a:cs typeface="Times New Roman" panose="02020603050405020304" pitchFamily="18" charset="0"/>
                </a:rPr>
                <a:t>&gt;1.5 раза</a:t>
              </a:r>
              <a:r>
                <a:rPr lang="ru-RU" sz="3200" b="0" i="0" u="none" strike="noStrike" dirty="0">
                  <a:solidFill>
                    <a:schemeClr val="bg1"/>
                  </a:solidFill>
                  <a:effectLst/>
                  <a:cs typeface="Times New Roman" panose="02020603050405020304" pitchFamily="18" charset="0"/>
                </a:rPr>
                <a:t>, его рейтинг принудительно снижается (умножение на 0.7) </a:t>
              </a:r>
              <a:endParaRPr lang="en-GB" sz="3200" b="0" i="0" u="none" strike="noStrike" dirty="0">
                <a:solidFill>
                  <a:schemeClr val="bg1"/>
                </a:solidFill>
                <a:effectLst/>
                <a:cs typeface="Times New Roman" panose="02020603050405020304" pitchFamily="18" charset="0"/>
              </a:endParaRPr>
            </a:p>
            <a:p>
              <a:endParaRPr lang="en-RU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A638CCED-7E32-A316-0F3F-3BB30AC10A02}"/>
                </a:ext>
              </a:extLst>
            </p:cNvPr>
            <p:cNvSpPr txBox="1"/>
            <p:nvPr/>
          </p:nvSpPr>
          <p:spPr>
            <a:xfrm>
              <a:off x="0" y="-47625"/>
              <a:ext cx="1357199" cy="981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68158">
            <a:off x="-2212716" y="-2834552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07268"/>
            <a:ext cx="16230600" cy="567824"/>
            <a:chOff x="0" y="0"/>
            <a:chExt cx="4274726" cy="149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9550"/>
            </a:xfrm>
            <a:custGeom>
              <a:avLst/>
              <a:gdLst/>
              <a:ahLst/>
              <a:cxnLst/>
              <a:rect l="l" t="t" r="r" b="b"/>
              <a:pathLst>
                <a:path w="4274726" h="1495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25224"/>
                  </a:lnTo>
                  <a:cubicBezTo>
                    <a:pt x="4274726" y="131676"/>
                    <a:pt x="4272163" y="137863"/>
                    <a:pt x="4267601" y="142425"/>
                  </a:cubicBezTo>
                  <a:cubicBezTo>
                    <a:pt x="4263039" y="146987"/>
                    <a:pt x="4256851" y="149550"/>
                    <a:pt x="4250399" y="149550"/>
                  </a:cubicBezTo>
                  <a:lnTo>
                    <a:pt x="24327" y="149550"/>
                  </a:lnTo>
                  <a:cubicBezTo>
                    <a:pt x="10891" y="149550"/>
                    <a:pt x="0" y="138659"/>
                    <a:pt x="0" y="12522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gradFill>
                <a:gsLst>
                  <a:gs pos="0">
                    <a:srgbClr val="EEF0FE">
                      <a:alpha val="100000"/>
                    </a:srgbClr>
                  </a:gs>
                  <a:gs pos="25000">
                    <a:srgbClr val="958B96">
                      <a:alpha val="100000"/>
                    </a:srgbClr>
                  </a:gs>
                  <a:gs pos="50000">
                    <a:srgbClr val="EEF1FF">
                      <a:alpha val="100000"/>
                    </a:srgbClr>
                  </a:gs>
                  <a:gs pos="75000">
                    <a:srgbClr val="968B96">
                      <a:alpha val="100000"/>
                    </a:srgbClr>
                  </a:gs>
                  <a:gs pos="100000">
                    <a:srgbClr val="EEF1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RU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197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7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576961"/>
            <a:ext cx="6317544" cy="926365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77"/>
              </a:lnSpc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05438" y="735297"/>
            <a:ext cx="308715" cy="149867"/>
          </a:xfrm>
          <a:custGeom>
            <a:avLst/>
            <a:gdLst/>
            <a:ahLst/>
            <a:cxnLst/>
            <a:rect l="l" t="t" r="r" b="b"/>
            <a:pathLst>
              <a:path w="308715" h="149867">
                <a:moveTo>
                  <a:pt x="0" y="0"/>
                </a:moveTo>
                <a:lnTo>
                  <a:pt x="308715" y="0"/>
                </a:lnTo>
                <a:lnTo>
                  <a:pt x="308715" y="149867"/>
                </a:lnTo>
                <a:lnTo>
                  <a:pt x="0" y="149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668158">
            <a:off x="13613896" y="5550881"/>
            <a:ext cx="7036308" cy="8229600"/>
          </a:xfrm>
          <a:custGeom>
            <a:avLst/>
            <a:gdLst/>
            <a:ahLst/>
            <a:cxnLst/>
            <a:rect l="l" t="t" r="r" b="b"/>
            <a:pathLst>
              <a:path w="7036308" h="8229600">
                <a:moveTo>
                  <a:pt x="0" y="0"/>
                </a:moveTo>
                <a:lnTo>
                  <a:pt x="7036308" y="0"/>
                </a:lnTo>
                <a:lnTo>
                  <a:pt x="7036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69168" y="630821"/>
            <a:ext cx="3133678" cy="33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</a:pPr>
            <a:r>
              <a:rPr lang="ru-RU" sz="1998" b="1" spc="-71" dirty="0">
                <a:solidFill>
                  <a:srgbClr val="FFFFFF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4Пикселя</a:t>
            </a:r>
            <a:endParaRPr lang="en-US" sz="1998" b="1" spc="-71" dirty="0">
              <a:solidFill>
                <a:srgbClr val="FFFFFF"/>
              </a:solidFill>
              <a:latin typeface="Arial" panose="020B0604020202020204" pitchFamily="34" charset="0"/>
              <a:ea typeface="Arial Unicode Bold"/>
              <a:cs typeface="Arial" panose="020B0604020202020204" pitchFamily="34" charset="0"/>
              <a:sym typeface="Arial Unicode Bold"/>
            </a:endParaRP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39D0D004-CDE2-467E-B933-F947B33E1E1C}"/>
              </a:ext>
            </a:extLst>
          </p:cNvPr>
          <p:cNvSpPr txBox="1"/>
          <p:nvPr/>
        </p:nvSpPr>
        <p:spPr>
          <a:xfrm>
            <a:off x="13470286" y="621318"/>
            <a:ext cx="378901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-71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9/11</a:t>
            </a:r>
          </a:p>
        </p:txBody>
      </p:sp>
      <p:pic>
        <p:nvPicPr>
          <p:cNvPr id="6" name="屏幕录制 2025-12-05 222446">
            <a:hlinkClick r:id="" action="ppaction://media"/>
            <a:extLst>
              <a:ext uri="{FF2B5EF4-FFF2-40B4-BE49-F238E27FC236}">
                <a16:creationId xmlns:a16="http://schemas.microsoft.com/office/drawing/2014/main" id="{3B1415AC-0881-7289-C8AC-ECC4301101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8700" y="1171598"/>
            <a:ext cx="16278738" cy="840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619</Words>
  <Application>Microsoft Macintosh PowerPoint</Application>
  <PresentationFormat>Custom</PresentationFormat>
  <Paragraphs>120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 Black</vt:lpstr>
      <vt:lpstr>-webkit-standard</vt:lpstr>
      <vt:lpstr>Bebas Neue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Orange and White Gradient Modern Startup Pitch Deck Presentation</dc:title>
  <dc:creator>Danil Belousov</dc:creator>
  <cp:lastModifiedBy>kalet mahamat</cp:lastModifiedBy>
  <cp:revision>16</cp:revision>
  <dcterms:created xsi:type="dcterms:W3CDTF">2006-08-16T00:00:00Z</dcterms:created>
  <dcterms:modified xsi:type="dcterms:W3CDTF">2025-12-05T20:47:30Z</dcterms:modified>
  <dc:identifier>DAG4WJYpxtg</dc:identifier>
</cp:coreProperties>
</file>